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-102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53C9BDB-FBD0-4792-9E96-4ACA069E7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70B59C43-1F74-45ED-9032-0D04380C9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52A6CA03-65D4-4670-86C2-F81EE7D92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355B506-313E-45A7-B520-28487F96E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FF33474-CF2B-445C-857B-1F85A9DD1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68431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D62067A-B0A7-4942-BD4D-156CB633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DEB84C26-28BA-4807-956F-C2F07EE994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71F078EF-82D2-4B1A-ABCD-52353D170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01967BA-9D7C-417E-8704-A3748ADF9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3E287BFA-E766-419C-A03C-4FBD93D4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5264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0C666BB9-482D-4A13-A0AE-B76D1268D5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CD77A750-0942-43B3-8AD9-535A3ED9A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FF920336-3712-4B8B-B7E5-703A78F0C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9800468B-8E7C-466C-AF59-DA6DD0DC9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6D2ADA1-F736-4FB7-AEE2-3066A2B2E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3768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38A9E0-E0E3-4948-AF58-8A150B61D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FC67C61-5C60-4921-9067-EED63D78D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AF039DA1-1907-4FF9-BABC-6B1A903A7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E7FF2B6E-D50A-45E9-A3F3-C3752103A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0EBDF50E-F0F1-4DA5-BB86-55009855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72804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D2FCB45-70A4-44FD-9A7E-F0B582AF4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A84998D7-4EA6-4840-A970-6DFE5195D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48670C12-141B-4D20-A9A2-57C584F87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6EE3F81F-DE7D-4B84-9E68-B1D6D2F0E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DF1E209-5DA1-41FA-8ADD-92FB2FA5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07448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9DD9F9D-8AD4-4747-BD82-5180CE339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2A824BB-255D-4A86-8C4D-FD0D204DBA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E36C7CB7-BA5D-4BC9-A537-54BEC9F86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846A794C-D167-48AA-8103-5A429DAFD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8E7C860D-65C2-443A-99A2-6B379975D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2DA35618-7EE1-4530-9959-B2ADCEC2B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49319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A068761-C5E7-4F1D-896F-3DD670487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B0F976D8-92CF-4DF0-854B-73DCD5D73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3FD0687-B9A0-403D-B6F5-E4D3F63F2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2B3FA50-546C-48FE-AB09-B1C1E6BD85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3301206B-78F3-427D-A931-D42F58CBA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358725BC-4D7B-491C-B97A-FB0C88ACB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59F95804-BB8D-4EA1-91CD-97BE5832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0D3F96CB-B3C0-4778-AA70-6684D4419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63435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72E9538-0F0B-4EE2-987C-BFF67BAF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FE93231B-FA58-4855-9884-4ED1E05F6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5D109E40-FABE-4562-BE6A-868A1B824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B2331374-24DB-476E-A8E3-11909760F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5596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108460C4-9821-4895-8BAF-787894BB1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A255BBA3-ED7A-4EB2-BF45-FD7496969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2FB0BF8-E12A-47FA-B5B5-646C69F7B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0454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60788A9-959E-4191-AC4B-65D6022C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E35039F-7D7A-4D25-B2CD-FAD13B042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187203BB-F6DB-4C72-99A5-A3242B5C9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3E09947B-9B7D-4400-8630-C40E8D166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F7367D5A-D743-473A-A53C-557220C28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008262FD-DDD9-45C3-892A-2BCEDB884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81032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BE7800A-5189-4A9A-9B37-0EB2AE1B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A81A7634-4107-44EC-A803-8B30EE489A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4F51560A-1A59-4D8F-9331-0C1B783BC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0752E75D-BB6D-482E-AF51-E301FE6FA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B5671B6F-5DF7-4B20-A46D-CFC370F9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48F09DD7-7FC1-46FA-AA4B-9E0993F7B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4847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BCCC69F7-C1DF-4602-9ED0-DB9C67453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D7A6B686-618C-4556-89F5-68C105482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EBD658C8-7D5D-41C2-80AC-D3A9059D58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FC175-480F-4E06-838E-474D80BD78E0}" type="datetimeFigureOut">
              <a:rPr lang="zh-TW" altLang="en-US" smtClean="0"/>
              <a:pPr/>
              <a:t>2023/3/28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0CA812FE-AD4F-4AFD-AD34-4245E4164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98EE2E17-7F19-4918-AFFB-7B4ECA600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4C1A4-D4D2-497E-ACDC-806BD8171F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0155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圖片 118">
            <a:extLst>
              <a:ext uri="{FF2B5EF4-FFF2-40B4-BE49-F238E27FC236}">
                <a16:creationId xmlns="" xmlns:a16="http://schemas.microsoft.com/office/drawing/2014/main" id="{18C05737-59A2-4056-B2CE-8432494F48C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1" y="566923"/>
            <a:ext cx="3882165" cy="1682677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="" xmlns:a16="http://schemas.microsoft.com/office/drawing/2014/main" id="{D03E939F-AE05-4A90-BB96-286B2E0DFAF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9820" y="895070"/>
            <a:ext cx="1713088" cy="121507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4371FE47-6823-4F0D-AB06-4D96816BD105}"/>
              </a:ext>
            </a:extLst>
          </p:cNvPr>
          <p:cNvSpPr txBox="1"/>
          <p:nvPr/>
        </p:nvSpPr>
        <p:spPr>
          <a:xfrm>
            <a:off x="47536" y="63108"/>
            <a:ext cx="4795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吉安鄉光華排水應急工程</a:t>
            </a:r>
            <a:r>
              <a:rPr lang="en-US" altLang="zh-TW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第三期</a:t>
            </a:r>
            <a:r>
              <a:rPr lang="en-US" altLang="zh-TW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400" kern="100" dirty="0">
              <a:solidFill>
                <a:schemeClr val="tx1">
                  <a:lumMod val="90000"/>
                  <a:lumOff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4" name="圖片 53">
            <a:extLst>
              <a:ext uri="{FF2B5EF4-FFF2-40B4-BE49-F238E27FC236}">
                <a16:creationId xmlns="" xmlns:a16="http://schemas.microsoft.com/office/drawing/2014/main" id="{0901A93A-BF1A-4BBD-9AF3-D76840C1C55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9600" y="2315960"/>
            <a:ext cx="3601275" cy="1727454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="" xmlns:a16="http://schemas.microsoft.com/office/drawing/2014/main" id="{4FB73487-66C8-4949-8056-925C2E6D90A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0153" y="3810633"/>
            <a:ext cx="4503310" cy="1494962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="" xmlns:a16="http://schemas.microsoft.com/office/drawing/2014/main" id="{A4CA0290-F10D-4C0F-98D3-8D86631B95B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64717" y="1853946"/>
            <a:ext cx="3952612" cy="1727454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="" xmlns:a16="http://schemas.microsoft.com/office/drawing/2014/main" id="{E52466B3-CBB3-440D-A8C5-7B7935BE3E8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07430" y="3711477"/>
            <a:ext cx="4780717" cy="1494962"/>
          </a:xfrm>
          <a:prstGeom prst="rect">
            <a:avLst/>
          </a:prstGeom>
        </p:spPr>
      </p:pic>
      <p:sp>
        <p:nvSpPr>
          <p:cNvPr id="62" name="矩形 61">
            <a:extLst>
              <a:ext uri="{FF2B5EF4-FFF2-40B4-BE49-F238E27FC236}">
                <a16:creationId xmlns="" xmlns:a16="http://schemas.microsoft.com/office/drawing/2014/main" id="{72895F51-964A-402A-B01B-DF220BECBAF6}"/>
              </a:ext>
            </a:extLst>
          </p:cNvPr>
          <p:cNvSpPr/>
          <p:nvPr/>
        </p:nvSpPr>
        <p:spPr>
          <a:xfrm>
            <a:off x="6492277" y="3365484"/>
            <a:ext cx="698500" cy="215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8" name="圖片 37">
            <a:extLst>
              <a:ext uri="{FF2B5EF4-FFF2-40B4-BE49-F238E27FC236}">
                <a16:creationId xmlns="" xmlns:a16="http://schemas.microsoft.com/office/drawing/2014/main" id="{BAA48BC2-448D-4DD6-8DD9-C9C7DEE0F5E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98473" y="384899"/>
            <a:ext cx="2074110" cy="1772297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="" xmlns:a16="http://schemas.microsoft.com/office/drawing/2014/main" id="{DC3C5B22-6C05-4254-9D83-836DFE1C897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21088" y="524773"/>
            <a:ext cx="1917002" cy="1643764"/>
          </a:xfrm>
          <a:prstGeom prst="rect">
            <a:avLst/>
          </a:prstGeom>
        </p:spPr>
      </p:pic>
      <p:sp>
        <p:nvSpPr>
          <p:cNvPr id="75" name="語音泡泡: 矩形 68">
            <a:extLst>
              <a:ext uri="{FF2B5EF4-FFF2-40B4-BE49-F238E27FC236}">
                <a16:creationId xmlns="" xmlns:a16="http://schemas.microsoft.com/office/drawing/2014/main" id="{37D8859C-93E8-47FF-8602-46DC36CED3BA}"/>
              </a:ext>
            </a:extLst>
          </p:cNvPr>
          <p:cNvSpPr/>
          <p:nvPr/>
        </p:nvSpPr>
        <p:spPr>
          <a:xfrm>
            <a:off x="7011375" y="50016"/>
            <a:ext cx="1834420" cy="1013023"/>
          </a:xfrm>
          <a:prstGeom prst="wedgeRectCallout">
            <a:avLst>
              <a:gd name="adj1" fmla="val -73819"/>
              <a:gd name="adj2" fmla="val 9354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zh-TW" altLang="en-US" sz="1050" dirty="0">
                <a:solidFill>
                  <a:srgbClr val="FF0000"/>
                </a:solidFill>
              </a:rPr>
              <a:t>原排洪斷面約</a:t>
            </a:r>
            <a:r>
              <a:rPr lang="en-US" altLang="zh-TW" sz="1050" dirty="0">
                <a:solidFill>
                  <a:srgbClr val="FF0000"/>
                </a:solidFill>
              </a:rPr>
              <a:t>16cms</a:t>
            </a:r>
          </a:p>
          <a:p>
            <a:pPr>
              <a:lnSpc>
                <a:spcPts val="1500"/>
              </a:lnSpc>
            </a:pPr>
            <a:r>
              <a:rPr lang="zh-TW" altLang="en-US" sz="1050" dirty="0">
                <a:solidFill>
                  <a:srgbClr val="FF0000"/>
                </a:solidFill>
              </a:rPr>
              <a:t>      無法滿足</a:t>
            </a:r>
            <a:r>
              <a:rPr lang="en-US" altLang="zh-TW" sz="1050" dirty="0">
                <a:solidFill>
                  <a:srgbClr val="FF0000"/>
                </a:solidFill>
              </a:rPr>
              <a:t>Q5</a:t>
            </a:r>
            <a:r>
              <a:rPr lang="zh-TW" altLang="en-US" sz="1050" dirty="0">
                <a:solidFill>
                  <a:srgbClr val="FF0000"/>
                </a:solidFill>
              </a:rPr>
              <a:t>洪峰流量</a:t>
            </a:r>
            <a:endParaRPr lang="en-US" altLang="zh-TW" sz="1050" dirty="0">
              <a:solidFill>
                <a:srgbClr val="FF0000"/>
              </a:solidFill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zh-TW" altLang="en-US" sz="1050" dirty="0">
                <a:solidFill>
                  <a:srgbClr val="0070C0"/>
                </a:solidFill>
              </a:rPr>
              <a:t>改建後</a:t>
            </a:r>
            <a:r>
              <a:rPr lang="en-US" altLang="zh-TW" sz="1050" dirty="0">
                <a:solidFill>
                  <a:srgbClr val="0070C0"/>
                </a:solidFill>
              </a:rPr>
              <a:t>29cms</a:t>
            </a:r>
          </a:p>
          <a:p>
            <a:pPr>
              <a:lnSpc>
                <a:spcPts val="1500"/>
              </a:lnSpc>
            </a:pPr>
            <a:r>
              <a:rPr lang="zh-TW" altLang="en-US" sz="1050" dirty="0">
                <a:solidFill>
                  <a:srgbClr val="0070C0"/>
                </a:solidFill>
              </a:rPr>
              <a:t>      滿足</a:t>
            </a:r>
            <a:r>
              <a:rPr lang="en-US" altLang="zh-TW" sz="1050" dirty="0">
                <a:solidFill>
                  <a:srgbClr val="0070C0"/>
                </a:solidFill>
              </a:rPr>
              <a:t>Q25</a:t>
            </a:r>
            <a:r>
              <a:rPr lang="zh-TW" altLang="en-US" sz="1050" b="1" dirty="0">
                <a:solidFill>
                  <a:schemeClr val="accent1"/>
                </a:solidFill>
              </a:rPr>
              <a:t>洪峰流量</a:t>
            </a:r>
            <a:endParaRPr lang="en-US" altLang="zh-TW" sz="1050" b="1" dirty="0">
              <a:solidFill>
                <a:schemeClr val="accent1"/>
              </a:solidFill>
            </a:endParaRPr>
          </a:p>
          <a:p>
            <a:pPr marL="171450" indent="-1714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zh-TW" altLang="en-US" sz="1050" dirty="0">
                <a:solidFill>
                  <a:srgbClr val="FF0000"/>
                </a:solidFill>
              </a:rPr>
              <a:t>改善後通水斷面增加</a:t>
            </a:r>
            <a:r>
              <a:rPr lang="en-US" altLang="zh-TW" sz="1050" dirty="0">
                <a:solidFill>
                  <a:srgbClr val="FF0000"/>
                </a:solidFill>
              </a:rPr>
              <a:t>45</a:t>
            </a:r>
            <a:r>
              <a:rPr lang="zh-TW" altLang="en-US" sz="1050" dirty="0">
                <a:solidFill>
                  <a:srgbClr val="FF0000"/>
                </a:solidFill>
              </a:rPr>
              <a:t>％</a:t>
            </a:r>
          </a:p>
        </p:txBody>
      </p:sp>
      <p:sp>
        <p:nvSpPr>
          <p:cNvPr id="74" name="語音泡泡: 矩形 73">
            <a:extLst>
              <a:ext uri="{FF2B5EF4-FFF2-40B4-BE49-F238E27FC236}">
                <a16:creationId xmlns="" xmlns:a16="http://schemas.microsoft.com/office/drawing/2014/main" id="{5CE70382-49AF-4698-A111-FB1433B28505}"/>
              </a:ext>
            </a:extLst>
          </p:cNvPr>
          <p:cNvSpPr/>
          <p:nvPr/>
        </p:nvSpPr>
        <p:spPr>
          <a:xfrm>
            <a:off x="5225613" y="345976"/>
            <a:ext cx="768159" cy="665627"/>
          </a:xfrm>
          <a:prstGeom prst="wedgeRectCallout">
            <a:avLst>
              <a:gd name="adj1" fmla="val 69289"/>
              <a:gd name="adj2" fmla="val 138813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rgbClr val="FF0000"/>
                </a:solidFill>
              </a:rPr>
              <a:t>原排水溝溝底高程</a:t>
            </a:r>
            <a:endParaRPr lang="en-US" altLang="zh-TW" sz="1050" dirty="0">
              <a:solidFill>
                <a:srgbClr val="FF0000"/>
              </a:solidFill>
            </a:endParaRPr>
          </a:p>
          <a:p>
            <a:r>
              <a:rPr lang="zh-TW" altLang="zh-TW" sz="900" dirty="0">
                <a:solidFill>
                  <a:srgbClr val="FF0000"/>
                </a:solidFill>
              </a:rPr>
              <a:t>溝寬約</a:t>
            </a:r>
            <a:r>
              <a:rPr lang="en-US" altLang="zh-TW" sz="900" dirty="0">
                <a:solidFill>
                  <a:srgbClr val="FF0000"/>
                </a:solidFill>
              </a:rPr>
              <a:t>2m</a:t>
            </a:r>
          </a:p>
          <a:p>
            <a:r>
              <a:rPr lang="zh-TW" altLang="zh-TW" sz="900" dirty="0">
                <a:solidFill>
                  <a:srgbClr val="FF0000"/>
                </a:solidFill>
              </a:rPr>
              <a:t>溝深約</a:t>
            </a:r>
            <a:r>
              <a:rPr lang="en-US" altLang="zh-TW" sz="900" dirty="0">
                <a:solidFill>
                  <a:srgbClr val="FF0000"/>
                </a:solidFill>
              </a:rPr>
              <a:t>1.8m</a:t>
            </a:r>
            <a:endParaRPr lang="zh-TW" altLang="en-US" sz="1050" dirty="0">
              <a:solidFill>
                <a:srgbClr val="FF0000"/>
              </a:solidFill>
            </a:endParaRPr>
          </a:p>
        </p:txBody>
      </p:sp>
      <p:sp>
        <p:nvSpPr>
          <p:cNvPr id="77" name="語音泡泡: 矩形 68">
            <a:extLst>
              <a:ext uri="{FF2B5EF4-FFF2-40B4-BE49-F238E27FC236}">
                <a16:creationId xmlns="" xmlns:a16="http://schemas.microsoft.com/office/drawing/2014/main" id="{1CD579EA-E879-4738-96DC-914201495248}"/>
              </a:ext>
            </a:extLst>
          </p:cNvPr>
          <p:cNvSpPr/>
          <p:nvPr/>
        </p:nvSpPr>
        <p:spPr>
          <a:xfrm>
            <a:off x="7190777" y="1552303"/>
            <a:ext cx="880656" cy="665931"/>
          </a:xfrm>
          <a:prstGeom prst="wedgeRectCallout">
            <a:avLst>
              <a:gd name="adj1" fmla="val 76034"/>
              <a:gd name="adj2" fmla="val -51861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rgbClr val="0070C0"/>
                </a:solidFill>
              </a:rPr>
              <a:t>新設排水溝</a:t>
            </a:r>
            <a:endParaRPr lang="en-US" altLang="zh-TW" sz="1050" dirty="0">
              <a:solidFill>
                <a:srgbClr val="0070C0"/>
              </a:solidFill>
            </a:endParaRPr>
          </a:p>
          <a:p>
            <a:pPr algn="ctr"/>
            <a:r>
              <a:rPr lang="zh-TW" altLang="en-US" sz="1050" dirty="0">
                <a:solidFill>
                  <a:srgbClr val="0070C0"/>
                </a:solidFill>
              </a:rPr>
              <a:t>溝寬</a:t>
            </a:r>
            <a:r>
              <a:rPr lang="en-US" altLang="zh-TW" sz="1050" dirty="0">
                <a:solidFill>
                  <a:srgbClr val="0070C0"/>
                </a:solidFill>
              </a:rPr>
              <a:t>2.8m</a:t>
            </a:r>
          </a:p>
          <a:p>
            <a:pPr algn="ctr"/>
            <a:r>
              <a:rPr lang="zh-TW" altLang="en-US" sz="1050" dirty="0">
                <a:solidFill>
                  <a:srgbClr val="0070C0"/>
                </a:solidFill>
              </a:rPr>
              <a:t>溝深</a:t>
            </a:r>
            <a:r>
              <a:rPr lang="en-US" altLang="zh-TW" sz="1050" dirty="0">
                <a:solidFill>
                  <a:srgbClr val="0070C0"/>
                </a:solidFill>
              </a:rPr>
              <a:t>2.3m</a:t>
            </a:r>
            <a:endParaRPr lang="zh-TW" altLang="en-US" sz="1050" dirty="0">
              <a:solidFill>
                <a:srgbClr val="0070C0"/>
              </a:solidFill>
            </a:endParaRPr>
          </a:p>
        </p:txBody>
      </p:sp>
      <p:pic>
        <p:nvPicPr>
          <p:cNvPr id="81" name="圖片 80">
            <a:extLst>
              <a:ext uri="{FF2B5EF4-FFF2-40B4-BE49-F238E27FC236}">
                <a16:creationId xmlns="" xmlns:a16="http://schemas.microsoft.com/office/drawing/2014/main" id="{26E25C02-D941-40AD-AB93-9FDDA563C7F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7536" y="5522774"/>
            <a:ext cx="2623957" cy="1256804"/>
          </a:xfrm>
          <a:prstGeom prst="rect">
            <a:avLst/>
          </a:prstGeom>
        </p:spPr>
      </p:pic>
      <p:pic>
        <p:nvPicPr>
          <p:cNvPr id="85" name="圖片 84">
            <a:extLst>
              <a:ext uri="{FF2B5EF4-FFF2-40B4-BE49-F238E27FC236}">
                <a16:creationId xmlns="" xmlns:a16="http://schemas.microsoft.com/office/drawing/2014/main" id="{ED2F2BDC-D24A-4602-A428-8C1B3CC7306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73240" y="5522774"/>
            <a:ext cx="2799668" cy="1263430"/>
          </a:xfrm>
          <a:prstGeom prst="rect">
            <a:avLst/>
          </a:prstGeom>
        </p:spPr>
      </p:pic>
      <p:pic>
        <p:nvPicPr>
          <p:cNvPr id="87" name="圖片 86">
            <a:extLst>
              <a:ext uri="{FF2B5EF4-FFF2-40B4-BE49-F238E27FC236}">
                <a16:creationId xmlns="" xmlns:a16="http://schemas.microsoft.com/office/drawing/2014/main" id="{67D20A06-F474-44EA-8C17-D63701A4940F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598473" y="5522774"/>
            <a:ext cx="2495713" cy="1263431"/>
          </a:xfrm>
          <a:prstGeom prst="rect">
            <a:avLst/>
          </a:prstGeom>
        </p:spPr>
      </p:pic>
      <p:pic>
        <p:nvPicPr>
          <p:cNvPr id="89" name="圖片 88">
            <a:extLst>
              <a:ext uri="{FF2B5EF4-FFF2-40B4-BE49-F238E27FC236}">
                <a16:creationId xmlns="" xmlns:a16="http://schemas.microsoft.com/office/drawing/2014/main" id="{1F6441F4-D2D8-40BA-8A75-B6CD97813D53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91551" y="5490461"/>
            <a:ext cx="1346539" cy="1289117"/>
          </a:xfrm>
          <a:prstGeom prst="rect">
            <a:avLst/>
          </a:prstGeom>
        </p:spPr>
      </p:pic>
      <p:pic>
        <p:nvPicPr>
          <p:cNvPr id="91" name="圖片 90">
            <a:extLst>
              <a:ext uri="{FF2B5EF4-FFF2-40B4-BE49-F238E27FC236}">
                <a16:creationId xmlns="" xmlns:a16="http://schemas.microsoft.com/office/drawing/2014/main" id="{2BEE65CF-900A-49F8-AADB-5E598F18B3F4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618977" y="5363003"/>
            <a:ext cx="2484435" cy="1423201"/>
          </a:xfrm>
          <a:prstGeom prst="rect">
            <a:avLst/>
          </a:prstGeom>
        </p:spPr>
      </p:pic>
      <p:graphicFrame>
        <p:nvGraphicFramePr>
          <p:cNvPr id="13" name="表格 12">
            <a:extLst>
              <a:ext uri="{FF2B5EF4-FFF2-40B4-BE49-F238E27FC236}">
                <a16:creationId xmlns="" xmlns:a16="http://schemas.microsoft.com/office/drawing/2014/main" id="{F5C6CCC5-F1B4-4857-AA66-1D2419223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94720750"/>
              </p:ext>
            </p:extLst>
          </p:nvPr>
        </p:nvGraphicFramePr>
        <p:xfrm>
          <a:off x="9529902" y="384899"/>
          <a:ext cx="2565322" cy="4225152"/>
        </p:xfrm>
        <a:graphic>
          <a:graphicData uri="http://schemas.openxmlformats.org/drawingml/2006/table">
            <a:tbl>
              <a:tblPr/>
              <a:tblGrid>
                <a:gridCol w="728114">
                  <a:extLst>
                    <a:ext uri="{9D8B030D-6E8A-4147-A177-3AD203B41FA5}">
                      <a16:colId xmlns="" xmlns:a16="http://schemas.microsoft.com/office/drawing/2014/main" val="2713271806"/>
                    </a:ext>
                  </a:extLst>
                </a:gridCol>
                <a:gridCol w="1837208">
                  <a:extLst>
                    <a:ext uri="{9D8B030D-6E8A-4147-A177-3AD203B41FA5}">
                      <a16:colId xmlns="" xmlns:a16="http://schemas.microsoft.com/office/drawing/2014/main" val="2077318467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吉安鄉光華排水應急工程</a:t>
                      </a:r>
                      <a:endParaRPr kumimoji="0" lang="en-US" altLang="zh-TW" sz="13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施工概要</a:t>
                      </a:r>
                      <a:endParaRPr kumimoji="0" lang="zh-TW" alt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6883" marR="76883" marT="38450" marB="384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12064740"/>
                  </a:ext>
                </a:extLst>
              </a:tr>
              <a:tr h="32900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執行機關</a:t>
                      </a:r>
                      <a:endParaRPr lang="zh-TW" sz="1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花蓮縣吉安鄉公所</a:t>
                      </a:r>
                      <a:endParaRPr lang="zh-TW" sz="1000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0866760"/>
                  </a:ext>
                </a:extLst>
              </a:tr>
              <a:tr h="538725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預算經費</a:t>
                      </a:r>
                      <a:endParaRPr lang="en-US" altLang="zh-TW" sz="1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kern="100" dirty="0" smtClean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預算金額：</a:t>
                      </a:r>
                      <a:r>
                        <a:rPr lang="en-US" altLang="zh-TW" sz="1000" kern="100" dirty="0" smtClean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2,750</a:t>
                      </a:r>
                      <a:r>
                        <a:rPr lang="zh-TW" altLang="en-US" sz="1000" kern="100" dirty="0" smtClean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萬元</a:t>
                      </a:r>
                      <a:endParaRPr lang="en-US" altLang="zh-TW" sz="1000" kern="100" dirty="0" smtClean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58271043"/>
                  </a:ext>
                </a:extLst>
              </a:tr>
              <a:tr h="8179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計畫概述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本工程改善光華一街至光華二街水圳間通水斷面不足，加大通水斷面，解決周邊住家淹水。</a:t>
                      </a:r>
                      <a:endParaRPr lang="en-US" altLang="zh-TW" sz="1000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85725" marR="0" lvl="0" indent="-85725" algn="l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本工程計畫總長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327.3M(0k+835~1k+188)</a:t>
                      </a: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  <a:endParaRPr lang="en-US" altLang="zh-TW" sz="1000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58760814"/>
                  </a:ext>
                </a:extLst>
              </a:tr>
              <a:tr h="15549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工作項目</a:t>
                      </a:r>
                      <a:endParaRPr lang="zh-TW" altLang="zh-TW" sz="1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883" marR="76883" marT="38450" marB="384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2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一、水利檢查通道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:558.1m²</a:t>
                      </a:r>
                    </a:p>
                    <a:p>
                      <a:pPr lvl="0">
                        <a:lnSpc>
                          <a:spcPts val="12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二、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5cm</a:t>
                      </a: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瀝青混凝土路面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:2014.65m²</a:t>
                      </a:r>
                    </a:p>
                    <a:p>
                      <a:pPr lvl="0">
                        <a:lnSpc>
                          <a:spcPts val="12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三、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</a:t>
                      </a: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型排水溝渠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:123.0m</a:t>
                      </a:r>
                    </a:p>
                    <a:p>
                      <a:pPr lvl="0">
                        <a:lnSpc>
                          <a:spcPts val="12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四、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</a:t>
                      </a: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型排水溝渠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:204.3m</a:t>
                      </a:r>
                    </a:p>
                    <a:p>
                      <a:pPr lvl="0">
                        <a:lnSpc>
                          <a:spcPts val="12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五、新設箱涵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:35.7m</a:t>
                      </a:r>
                    </a:p>
                    <a:p>
                      <a:pPr lvl="0">
                        <a:lnSpc>
                          <a:spcPts val="12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六、生態坡道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:2</a:t>
                      </a: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處</a:t>
                      </a:r>
                    </a:p>
                    <a:p>
                      <a:pPr lvl="0">
                        <a:lnSpc>
                          <a:spcPts val="12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七、生態槽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:11</a:t>
                      </a: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處</a:t>
                      </a:r>
                    </a:p>
                    <a:p>
                      <a:pPr lvl="0">
                        <a:lnSpc>
                          <a:spcPts val="12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八、新設格柵</a:t>
                      </a:r>
                      <a:r>
                        <a:rPr lang="en-US" altLang="zh-TW" sz="1000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:70.6m</a:t>
                      </a:r>
                    </a:p>
                  </a:txBody>
                  <a:tcPr marL="76883" marR="76883" marT="38450" marB="3845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51012282"/>
                  </a:ext>
                </a:extLst>
              </a:tr>
              <a:tr h="5114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00" b="1" kern="100" dirty="0">
                          <a:solidFill>
                            <a:schemeClr val="tx2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施作工期</a:t>
                      </a:r>
                      <a:endParaRPr lang="en-US" altLang="zh-TW" sz="1000" b="1" kern="100" dirty="0">
                        <a:solidFill>
                          <a:schemeClr val="tx2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eaLnBrk="1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defRPr/>
                      </a:pPr>
                      <a:r>
                        <a:rPr lang="en-US" altLang="zh-TW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210</a:t>
                      </a:r>
                      <a:r>
                        <a:rPr lang="zh-TW" altLang="en-US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日曆天</a:t>
                      </a:r>
                      <a:r>
                        <a:rPr lang="en-US" altLang="zh-TW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0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預定開工</a:t>
                      </a:r>
                      <a:r>
                        <a:rPr lang="zh-TW" altLang="en-US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日期：</a:t>
                      </a:r>
                      <a:r>
                        <a:rPr lang="en-US" altLang="zh-TW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112</a:t>
                      </a:r>
                      <a:r>
                        <a:rPr lang="zh-TW" altLang="en-US" sz="10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1000" kern="10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05</a:t>
                      </a:r>
                      <a:r>
                        <a:rPr lang="zh-TW" altLang="en-US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</a:t>
                      </a:r>
                      <a:r>
                        <a:rPr lang="en-US" altLang="zh-TW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15</a:t>
                      </a:r>
                      <a:r>
                        <a:rPr lang="zh-TW" altLang="en-US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日</a:t>
                      </a:r>
                    </a:p>
                    <a:p>
                      <a:pPr eaLnBrk="1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defRPr/>
                      </a:pPr>
                      <a:r>
                        <a:rPr lang="zh-TW" altLang="en-US" sz="10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預定竣工</a:t>
                      </a:r>
                      <a:r>
                        <a:rPr lang="zh-TW" altLang="en-US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日期：</a:t>
                      </a:r>
                      <a:r>
                        <a:rPr lang="en-US" altLang="zh-TW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112</a:t>
                      </a:r>
                      <a:r>
                        <a:rPr lang="zh-TW" altLang="en-US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</a:t>
                      </a:r>
                      <a:r>
                        <a:rPr lang="zh-TW" altLang="en-US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</a:t>
                      </a:r>
                      <a:r>
                        <a:rPr lang="en-US" altLang="zh-TW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</a:t>
                      </a:r>
                      <a:r>
                        <a:rPr lang="zh-TW" altLang="en-US" sz="1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日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43015072"/>
                  </a:ext>
                </a:extLst>
              </a:tr>
            </a:tbl>
          </a:graphicData>
        </a:graphic>
      </p:graphicFrame>
      <p:sp>
        <p:nvSpPr>
          <p:cNvPr id="106" name="語音泡泡: 矩形 105">
            <a:extLst>
              <a:ext uri="{FF2B5EF4-FFF2-40B4-BE49-F238E27FC236}">
                <a16:creationId xmlns="" xmlns:a16="http://schemas.microsoft.com/office/drawing/2014/main" id="{5F0CAA3F-E199-4656-A86A-497AAACF416C}"/>
              </a:ext>
            </a:extLst>
          </p:cNvPr>
          <p:cNvSpPr/>
          <p:nvPr/>
        </p:nvSpPr>
        <p:spPr>
          <a:xfrm>
            <a:off x="7404123" y="4109252"/>
            <a:ext cx="765092" cy="352676"/>
          </a:xfrm>
          <a:prstGeom prst="wedgeRectCallout">
            <a:avLst>
              <a:gd name="adj1" fmla="val -48709"/>
              <a:gd name="adj2" fmla="val 80678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rgbClr val="FF0000"/>
                </a:solidFill>
              </a:rPr>
              <a:t>生態坡道</a:t>
            </a:r>
          </a:p>
        </p:txBody>
      </p:sp>
      <p:sp>
        <p:nvSpPr>
          <p:cNvPr id="107" name="語音泡泡: 矩形 106">
            <a:extLst>
              <a:ext uri="{FF2B5EF4-FFF2-40B4-BE49-F238E27FC236}">
                <a16:creationId xmlns="" xmlns:a16="http://schemas.microsoft.com/office/drawing/2014/main" id="{CE4F94D0-9B9C-4365-9212-AEBE049792E4}"/>
              </a:ext>
            </a:extLst>
          </p:cNvPr>
          <p:cNvSpPr/>
          <p:nvPr/>
        </p:nvSpPr>
        <p:spPr>
          <a:xfrm>
            <a:off x="3165601" y="4072893"/>
            <a:ext cx="765092" cy="352676"/>
          </a:xfrm>
          <a:prstGeom prst="wedgeRectCallout">
            <a:avLst>
              <a:gd name="adj1" fmla="val 67964"/>
              <a:gd name="adj2" fmla="val 119916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rgbClr val="0070C0"/>
                </a:solidFill>
              </a:rPr>
              <a:t>生態槽</a:t>
            </a:r>
          </a:p>
        </p:txBody>
      </p:sp>
      <p:sp>
        <p:nvSpPr>
          <p:cNvPr id="108" name="語音泡泡: 矩形 107">
            <a:extLst>
              <a:ext uri="{FF2B5EF4-FFF2-40B4-BE49-F238E27FC236}">
                <a16:creationId xmlns="" xmlns:a16="http://schemas.microsoft.com/office/drawing/2014/main" id="{6663220D-12D8-4A19-A6FE-BF09DB96E229}"/>
              </a:ext>
            </a:extLst>
          </p:cNvPr>
          <p:cNvSpPr/>
          <p:nvPr/>
        </p:nvSpPr>
        <p:spPr>
          <a:xfrm>
            <a:off x="268963" y="4934981"/>
            <a:ext cx="880656" cy="436973"/>
          </a:xfrm>
          <a:prstGeom prst="wedgeRectCallout">
            <a:avLst>
              <a:gd name="adj1" fmla="val -21485"/>
              <a:gd name="adj2" fmla="val -114375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>
                <a:solidFill>
                  <a:srgbClr val="0070C0"/>
                </a:solidFill>
              </a:rPr>
              <a:t>施工終點</a:t>
            </a:r>
          </a:p>
        </p:txBody>
      </p:sp>
      <p:sp>
        <p:nvSpPr>
          <p:cNvPr id="109" name="語音泡泡: 矩形 108">
            <a:extLst>
              <a:ext uri="{FF2B5EF4-FFF2-40B4-BE49-F238E27FC236}">
                <a16:creationId xmlns="" xmlns:a16="http://schemas.microsoft.com/office/drawing/2014/main" id="{49811867-82BE-410A-9396-33F1F0AF8576}"/>
              </a:ext>
            </a:extLst>
          </p:cNvPr>
          <p:cNvSpPr/>
          <p:nvPr/>
        </p:nvSpPr>
        <p:spPr>
          <a:xfrm>
            <a:off x="8335653" y="5037531"/>
            <a:ext cx="880656" cy="436973"/>
          </a:xfrm>
          <a:prstGeom prst="wedgeRectCallout">
            <a:avLst>
              <a:gd name="adj1" fmla="val 28627"/>
              <a:gd name="adj2" fmla="val -144591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>
                <a:solidFill>
                  <a:srgbClr val="0070C0"/>
                </a:solidFill>
              </a:rPr>
              <a:t>施工起點</a:t>
            </a:r>
          </a:p>
        </p:txBody>
      </p:sp>
      <p:sp>
        <p:nvSpPr>
          <p:cNvPr id="110" name="語音泡泡: 矩形 109">
            <a:extLst>
              <a:ext uri="{FF2B5EF4-FFF2-40B4-BE49-F238E27FC236}">
                <a16:creationId xmlns="" xmlns:a16="http://schemas.microsoft.com/office/drawing/2014/main" id="{F3EAFE77-15D9-42EE-AF1A-4BA7FF70CB3E}"/>
              </a:ext>
            </a:extLst>
          </p:cNvPr>
          <p:cNvSpPr/>
          <p:nvPr/>
        </p:nvSpPr>
        <p:spPr>
          <a:xfrm>
            <a:off x="5165244" y="4885171"/>
            <a:ext cx="765092" cy="352676"/>
          </a:xfrm>
          <a:prstGeom prst="wedgeRectCallout">
            <a:avLst>
              <a:gd name="adj1" fmla="val -1753"/>
              <a:gd name="adj2" fmla="val -113701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rgbClr val="0070C0"/>
                </a:solidFill>
              </a:rPr>
              <a:t>箱涵</a:t>
            </a:r>
          </a:p>
        </p:txBody>
      </p:sp>
      <p:sp>
        <p:nvSpPr>
          <p:cNvPr id="111" name="語音泡泡: 矩形 110">
            <a:extLst>
              <a:ext uri="{FF2B5EF4-FFF2-40B4-BE49-F238E27FC236}">
                <a16:creationId xmlns="" xmlns:a16="http://schemas.microsoft.com/office/drawing/2014/main" id="{31B14AB1-0214-4EAA-8CDC-D06588BD56FE}"/>
              </a:ext>
            </a:extLst>
          </p:cNvPr>
          <p:cNvSpPr/>
          <p:nvPr/>
        </p:nvSpPr>
        <p:spPr>
          <a:xfrm>
            <a:off x="6096000" y="4109252"/>
            <a:ext cx="765092" cy="352676"/>
          </a:xfrm>
          <a:prstGeom prst="wedgeRectCallout">
            <a:avLst>
              <a:gd name="adj1" fmla="val -986"/>
              <a:gd name="adj2" fmla="val 82479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rgbClr val="FF0000"/>
                </a:solidFill>
              </a:rPr>
              <a:t>生態綠籬</a:t>
            </a:r>
          </a:p>
        </p:txBody>
      </p:sp>
      <p:sp>
        <p:nvSpPr>
          <p:cNvPr id="112" name="語音泡泡: 矩形 111">
            <a:extLst>
              <a:ext uri="{FF2B5EF4-FFF2-40B4-BE49-F238E27FC236}">
                <a16:creationId xmlns="" xmlns:a16="http://schemas.microsoft.com/office/drawing/2014/main" id="{AB3DDEBA-1877-4B2F-AEC2-90BED084306D}"/>
              </a:ext>
            </a:extLst>
          </p:cNvPr>
          <p:cNvSpPr/>
          <p:nvPr/>
        </p:nvSpPr>
        <p:spPr>
          <a:xfrm>
            <a:off x="935261" y="4141263"/>
            <a:ext cx="765092" cy="352676"/>
          </a:xfrm>
          <a:prstGeom prst="wedgeRectCallout">
            <a:avLst>
              <a:gd name="adj1" fmla="val -78940"/>
              <a:gd name="adj2" fmla="val 88857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rgbClr val="0070C0"/>
                </a:solidFill>
              </a:rPr>
              <a:t>水利檢查步道</a:t>
            </a:r>
          </a:p>
        </p:txBody>
      </p:sp>
      <p:sp>
        <p:nvSpPr>
          <p:cNvPr id="115" name="語音泡泡: 矩形 114">
            <a:extLst>
              <a:ext uri="{FF2B5EF4-FFF2-40B4-BE49-F238E27FC236}">
                <a16:creationId xmlns="" xmlns:a16="http://schemas.microsoft.com/office/drawing/2014/main" id="{BF90C1C6-0D25-4730-8969-393C68330EC0}"/>
              </a:ext>
            </a:extLst>
          </p:cNvPr>
          <p:cNvSpPr/>
          <p:nvPr/>
        </p:nvSpPr>
        <p:spPr>
          <a:xfrm>
            <a:off x="2348937" y="1392922"/>
            <a:ext cx="880656" cy="436973"/>
          </a:xfrm>
          <a:prstGeom prst="wedgeRectCallout">
            <a:avLst>
              <a:gd name="adj1" fmla="val 60909"/>
              <a:gd name="adj2" fmla="val -109603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>
                <a:solidFill>
                  <a:srgbClr val="0070C0"/>
                </a:solidFill>
              </a:rPr>
              <a:t>施工起點</a:t>
            </a:r>
          </a:p>
        </p:txBody>
      </p:sp>
      <p:cxnSp>
        <p:nvCxnSpPr>
          <p:cNvPr id="98" name="直線接點 97">
            <a:extLst>
              <a:ext uri="{FF2B5EF4-FFF2-40B4-BE49-F238E27FC236}">
                <a16:creationId xmlns="" xmlns:a16="http://schemas.microsoft.com/office/drawing/2014/main" id="{9586FB90-77C7-4660-8CB6-0A7FFAC19554}"/>
              </a:ext>
            </a:extLst>
          </p:cNvPr>
          <p:cNvCxnSpPr>
            <a:cxnSpLocks/>
            <a:endCxn id="115" idx="4"/>
          </p:cNvCxnSpPr>
          <p:nvPr/>
        </p:nvCxnSpPr>
        <p:spPr>
          <a:xfrm flipV="1">
            <a:off x="653045" y="1132473"/>
            <a:ext cx="2672619" cy="30290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接點 119">
            <a:extLst>
              <a:ext uri="{FF2B5EF4-FFF2-40B4-BE49-F238E27FC236}">
                <a16:creationId xmlns="" xmlns:a16="http://schemas.microsoft.com/office/drawing/2014/main" id="{B1521AB2-BA5D-4C8D-A5C0-EA9D40A24805}"/>
              </a:ext>
            </a:extLst>
          </p:cNvPr>
          <p:cNvCxnSpPr>
            <a:cxnSpLocks/>
          </p:cNvCxnSpPr>
          <p:nvPr/>
        </p:nvCxnSpPr>
        <p:spPr>
          <a:xfrm>
            <a:off x="1215628" y="1815579"/>
            <a:ext cx="440855" cy="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文字方塊 112">
            <a:extLst>
              <a:ext uri="{FF2B5EF4-FFF2-40B4-BE49-F238E27FC236}">
                <a16:creationId xmlns="" xmlns:a16="http://schemas.microsoft.com/office/drawing/2014/main" id="{AE04741F-6138-47FB-B78E-AA6CC29A51D4}"/>
              </a:ext>
            </a:extLst>
          </p:cNvPr>
          <p:cNvSpPr txBox="1"/>
          <p:nvPr/>
        </p:nvSpPr>
        <p:spPr>
          <a:xfrm>
            <a:off x="1602680" y="167010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施作區域</a:t>
            </a:r>
          </a:p>
        </p:txBody>
      </p:sp>
      <p:sp>
        <p:nvSpPr>
          <p:cNvPr id="123" name="文字方塊 122">
            <a:extLst>
              <a:ext uri="{FF2B5EF4-FFF2-40B4-BE49-F238E27FC236}">
                <a16:creationId xmlns="" xmlns:a16="http://schemas.microsoft.com/office/drawing/2014/main" id="{1A006C75-D3B6-43FD-903E-9AB90D147A12}"/>
              </a:ext>
            </a:extLst>
          </p:cNvPr>
          <p:cNvSpPr txBox="1"/>
          <p:nvPr/>
        </p:nvSpPr>
        <p:spPr>
          <a:xfrm rot="21205961">
            <a:off x="1514268" y="993137"/>
            <a:ext cx="857927" cy="2539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sz="1050" dirty="0">
                <a:latin typeface="標楷體" panose="03000509000000000000" pitchFamily="65" charset="-120"/>
                <a:ea typeface="標楷體" panose="03000509000000000000" pitchFamily="65" charset="-120"/>
              </a:rPr>
              <a:t>南海十三街</a:t>
            </a:r>
          </a:p>
        </p:txBody>
      </p:sp>
      <p:sp>
        <p:nvSpPr>
          <p:cNvPr id="114" name="文字方塊 113">
            <a:extLst>
              <a:ext uri="{FF2B5EF4-FFF2-40B4-BE49-F238E27FC236}">
                <a16:creationId xmlns="" xmlns:a16="http://schemas.microsoft.com/office/drawing/2014/main" id="{86E6BDCB-44E0-43A7-8FD4-F1FA481660D1}"/>
              </a:ext>
            </a:extLst>
          </p:cNvPr>
          <p:cNvSpPr txBox="1"/>
          <p:nvPr/>
        </p:nvSpPr>
        <p:spPr>
          <a:xfrm>
            <a:off x="3422998" y="963942"/>
            <a:ext cx="346249" cy="6675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1050" dirty="0">
                <a:latin typeface="標楷體" panose="03000509000000000000" pitchFamily="65" charset="-120"/>
                <a:ea typeface="標楷體" panose="03000509000000000000" pitchFamily="65" charset="-120"/>
              </a:rPr>
              <a:t>光華一街</a:t>
            </a:r>
          </a:p>
        </p:txBody>
      </p:sp>
      <p:sp>
        <p:nvSpPr>
          <p:cNvPr id="125" name="文字方塊 124">
            <a:extLst>
              <a:ext uri="{FF2B5EF4-FFF2-40B4-BE49-F238E27FC236}">
                <a16:creationId xmlns="" xmlns:a16="http://schemas.microsoft.com/office/drawing/2014/main" id="{76DF79CF-EA10-4C38-AF07-6AEB08C9BBA3}"/>
              </a:ext>
            </a:extLst>
          </p:cNvPr>
          <p:cNvSpPr txBox="1"/>
          <p:nvPr/>
        </p:nvSpPr>
        <p:spPr>
          <a:xfrm>
            <a:off x="386184" y="611061"/>
            <a:ext cx="346249" cy="6675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eaVert" wrap="square" rtlCol="0">
            <a:spAutoFit/>
          </a:bodyPr>
          <a:lstStyle/>
          <a:p>
            <a:r>
              <a:rPr lang="zh-TW" altLang="en-US" sz="1050" dirty="0">
                <a:latin typeface="標楷體" panose="03000509000000000000" pitchFamily="65" charset="-120"/>
                <a:ea typeface="標楷體" panose="03000509000000000000" pitchFamily="65" charset="-120"/>
              </a:rPr>
              <a:t>光華二街</a:t>
            </a:r>
          </a:p>
        </p:txBody>
      </p:sp>
      <p:sp>
        <p:nvSpPr>
          <p:cNvPr id="79" name="語音泡泡: 矩形 78">
            <a:extLst>
              <a:ext uri="{FF2B5EF4-FFF2-40B4-BE49-F238E27FC236}">
                <a16:creationId xmlns="" xmlns:a16="http://schemas.microsoft.com/office/drawing/2014/main" id="{1C711351-9520-48EE-978B-4E5D52D61D3D}"/>
              </a:ext>
            </a:extLst>
          </p:cNvPr>
          <p:cNvSpPr/>
          <p:nvPr/>
        </p:nvSpPr>
        <p:spPr>
          <a:xfrm>
            <a:off x="245914" y="1724386"/>
            <a:ext cx="880656" cy="436973"/>
          </a:xfrm>
          <a:prstGeom prst="wedgeRectCallout">
            <a:avLst>
              <a:gd name="adj1" fmla="val -2294"/>
              <a:gd name="adj2" fmla="val -111133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>
                <a:solidFill>
                  <a:srgbClr val="0070C0"/>
                </a:solidFill>
              </a:rPr>
              <a:t>施工終點</a:t>
            </a:r>
          </a:p>
        </p:txBody>
      </p:sp>
    </p:spTree>
    <p:extLst>
      <p:ext uri="{BB962C8B-B14F-4D97-AF65-F5344CB8AC3E}">
        <p14:creationId xmlns="" xmlns:p14="http://schemas.microsoft.com/office/powerpoint/2010/main" val="2071797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</TotalTime>
  <Words>213</Words>
  <Application>Microsoft Office PowerPoint</Application>
  <PresentationFormat>自訂</PresentationFormat>
  <Paragraphs>46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投影片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96</cp:revision>
  <cp:lastPrinted>2020-08-03T11:31:42Z</cp:lastPrinted>
  <dcterms:created xsi:type="dcterms:W3CDTF">2020-06-17T06:04:32Z</dcterms:created>
  <dcterms:modified xsi:type="dcterms:W3CDTF">2023-03-28T09:27:39Z</dcterms:modified>
</cp:coreProperties>
</file>