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1" r:id="rId2"/>
    <p:sldId id="283" r:id="rId3"/>
    <p:sldId id="287" r:id="rId4"/>
    <p:sldId id="288" r:id="rId5"/>
    <p:sldId id="294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B1FB3-A208-4EC3-9F19-7B4BFA7DB937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C6D2-5734-4E56-9025-19C17CFFA7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77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7C6D2-5734-4E56-9025-19C17CFFA79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826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7C6D2-5734-4E56-9025-19C17CFFA79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19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7C6D2-5734-4E56-9025-19C17CFFA79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8958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7C6D2-5734-4E56-9025-19C17CFFA79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65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372E21-85FB-01C6-142D-3DD91C4F4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23293C4-AEBF-A8AE-52BD-E2AC69932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316DCE-2371-9576-DC83-A39A1F37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653988-93DE-9238-1ADA-BCFB322AB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D57BF80-99F5-615C-3A5E-A2747378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388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D5FC7E-7895-420D-3517-55FB05D34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3087B13-7DE3-DA2C-5A13-DF8CFBD0A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705F17-E80D-C8E6-5031-72390DB0C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5C27444-73FD-3C4C-DD25-1825CE1C2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BBD5DB-DAE9-C842-6046-178DADD5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18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85D7CB5-DC82-63A5-411F-9FA7431DA8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3ADF591-0441-3B65-BE4B-D77A17411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CF8DE8-C488-2A50-7C00-B68109B9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8545E2-A5A8-3A6A-C2F1-4D6D31711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D2B1BE-E38D-FA45-3032-282B2A5E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98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38AA35-C378-B1EA-9FE1-AA0E56A8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F590A3-4EB7-4129-83E6-A0E74DF1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AE4293-0444-60BE-C932-C4A21FEE6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779AE5-EFAC-75EE-5E0E-3154EF6C4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DC018A-960F-2DAA-E5FD-984AC8BD6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57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794F96-32D4-B954-2C6A-5A6B2D0F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B703AB7-D144-CBC6-D411-F66E40AB4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0C8E5E-28C5-7116-555C-4D920BA26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1F2EBBF-F01A-A604-A69A-D75DB49E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A888BA6-AD22-FF69-B743-B5184CB1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59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EF8968-1C80-C20F-21C5-8FBA15E0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B0712D-DE3F-80FD-B974-B5995048F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2500040-C4DE-7F20-2FFF-9F5BDA181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A49B1B6-E18E-52AA-4C8C-B3A34FD0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057220E-343D-82F7-7AA6-747C0957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C133D25-48EF-A2DD-360B-8C2792F6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86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049AB5-1D43-2D94-79A1-12762917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15966-EA51-EF43-6735-E415EAE73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FC75E19-25C6-A843-257E-391D7CC45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3A74960-E5F9-75DC-73B2-ABF12F6E8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D9A5DAC-4963-611E-AD72-16DDAAB3E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FD8F9A2-F07A-0733-329B-775AD09A0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36594C4-D339-7A39-A076-8C874B46B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F524A93-F27B-4075-9166-7B9730A1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76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F5666D-0AB8-480D-8786-C4226C28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A1B0920-210E-0AC7-E45C-A475C311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B9474F0-2646-A85A-BB9A-C4D252E6C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CC32115-9013-6EA4-B62D-4C213E8A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77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4C32A7A-E8AD-86AA-6D8D-151F730B5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AF7AB0A-FFC5-C0FE-346E-2ACD41AA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F4A34DE-F724-A26E-41EB-CB73A0C9A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76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86D77A-EE78-7DDA-7649-CDCDCAD7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1861CB-4149-A1D4-F368-80920FA88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6338BB6-40A1-4747-C705-B94D9170F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73DF2B-564B-9B75-16C6-04216770C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D0D569E-56DF-7245-F28E-33530701C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E20C8F2-70EE-A7D1-1E20-2B1E6A7C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66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DA6A4E-F7DA-5CE8-8D5D-DB352E18B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A49C384-8BED-DE7F-93C8-6924BD5FF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668170-106F-2AD6-D162-381315CA3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DBE152F-DAFD-F4E0-D07A-AC7784C9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823E043-E2A5-07B9-E5A7-6CC239BA4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B8502BE-64A4-0342-F634-940DF2F2F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026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5F18CBA-CFC1-6218-BEAD-0B42CAD6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9852A36-BB9C-13B3-8FCB-20A8F806F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5FB11E-D37C-C4C0-0CE4-74840830E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1FFB8-F0B1-4622-82BB-D895562C4FD2}" type="datetimeFigureOut">
              <a:rPr lang="zh-TW" altLang="en-US" smtClean="0"/>
              <a:t>2023/9/23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E73B50C-FAF0-1308-B0C4-C26B38ACA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2BF165-005C-B9B3-540D-8B2608ED2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FF131-D57A-47D0-89BE-F994E804E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253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8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DCDF4B-F219-A864-D08E-16911BDF27A3}"/>
              </a:ext>
            </a:extLst>
          </p:cNvPr>
          <p:cNvSpPr txBox="1"/>
          <p:nvPr/>
        </p:nvSpPr>
        <p:spPr>
          <a:xfrm>
            <a:off x="458200" y="254018"/>
            <a:ext cx="6300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大華大全排水</a:t>
            </a:r>
            <a:r>
              <a:rPr lang="en-US" altLang="zh-TW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芙登溪</a:t>
            </a:r>
            <a:r>
              <a:rPr lang="en-US" altLang="zh-TW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水域生態調查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91A48A-3858-0AC2-66F4-B8BF1DAFFC33}"/>
              </a:ext>
            </a:extLst>
          </p:cNvPr>
          <p:cNvCxnSpPr>
            <a:cxnSpLocks/>
          </p:cNvCxnSpPr>
          <p:nvPr/>
        </p:nvCxnSpPr>
        <p:spPr>
          <a:xfrm>
            <a:off x="458200" y="668321"/>
            <a:ext cx="266981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458201" y="1561875"/>
            <a:ext cx="40483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於計畫前期先行確認該區域的生態資訊，以便後續確認工區的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施工前後差異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後續恢復情形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、水域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生態系統變化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生態友善建與措施的成效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，本區域生態調查資料可為第七批次大華大全排水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芙登溪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生態景觀池及綠色堤岸規劃設計提供相關資訊。</a:t>
            </a:r>
          </a:p>
        </p:txBody>
      </p:sp>
      <p:sp>
        <p:nvSpPr>
          <p:cNvPr id="12" name="矩形 11"/>
          <p:cNvSpPr/>
          <p:nvPr/>
        </p:nvSpPr>
        <p:spPr>
          <a:xfrm>
            <a:off x="517642" y="3429000"/>
            <a:ext cx="39889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0K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匯流口至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0K+995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無名橋規劃設置生態池形成生態保育棲地及綠堤水岸改善濕地。以兼俱滯蓄洪水提高地區承洪韌性及營造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復育原生水生植物棲地環境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，提供環境教育場域；並以綠色護岸規劃設計落實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去水泥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的核心概念，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恢復濕地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河川水交換機制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，重塑原住民族傳統捕魚文化。</a:t>
            </a:r>
          </a:p>
        </p:txBody>
      </p:sp>
      <p:sp>
        <p:nvSpPr>
          <p:cNvPr id="13" name="矩形 12"/>
          <p:cNvSpPr/>
          <p:nvPr/>
        </p:nvSpPr>
        <p:spPr>
          <a:xfrm>
            <a:off x="458200" y="1194764"/>
            <a:ext cx="2755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AutoNum type="circleNumWdWhitePlain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調查目標</a:t>
            </a:r>
          </a:p>
        </p:txBody>
      </p:sp>
      <p:sp>
        <p:nvSpPr>
          <p:cNvPr id="14" name="矩形 13"/>
          <p:cNvSpPr/>
          <p:nvPr/>
        </p:nvSpPr>
        <p:spPr>
          <a:xfrm>
            <a:off x="458200" y="3121223"/>
            <a:ext cx="2755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AutoNum type="circleNumWdWhitePlain" startAt="2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工程概述與目標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BC0B4B2-7363-FA66-3070-91D1145E6C3E}"/>
              </a:ext>
            </a:extLst>
          </p:cNvPr>
          <p:cNvSpPr/>
          <p:nvPr/>
        </p:nvSpPr>
        <p:spPr>
          <a:xfrm>
            <a:off x="6269753" y="6239121"/>
            <a:ext cx="4823945" cy="338554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月，大華大全排水調查範圍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B182E92-F805-5DFE-DC22-7498801D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650" y="6439520"/>
            <a:ext cx="2743200" cy="365125"/>
          </a:xfrm>
        </p:spPr>
        <p:txBody>
          <a:bodyPr/>
          <a:lstStyle/>
          <a:p>
            <a:fld id="{98AF5547-D2A9-4C1A-9A49-F4687B1134CF}" type="slidenum">
              <a:rPr lang="zh-TW" altLang="en-US" smtClean="0"/>
              <a:t>1</a:t>
            </a:fld>
            <a:endParaRPr lang="zh-TW" altLang="en-US" dirty="0"/>
          </a:p>
        </p:txBody>
      </p:sp>
      <p:pic>
        <p:nvPicPr>
          <p:cNvPr id="5" name="圖片 4" descr="一張含有 地圖, 空中攝影, 俯視圖, 空中 的圖片&#10;&#10;自動產生的描述">
            <a:extLst>
              <a:ext uri="{FF2B5EF4-FFF2-40B4-BE49-F238E27FC236}">
                <a16:creationId xmlns:a16="http://schemas.microsoft.com/office/drawing/2014/main" id="{2D6B52F7-C4EE-B3C1-78D6-8D49A4F90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442" y="831092"/>
            <a:ext cx="6587023" cy="53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6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DCDF4B-F219-A864-D08E-16911BDF27A3}"/>
              </a:ext>
            </a:extLst>
          </p:cNvPr>
          <p:cNvSpPr txBox="1"/>
          <p:nvPr/>
        </p:nvSpPr>
        <p:spPr>
          <a:xfrm>
            <a:off x="458200" y="254018"/>
            <a:ext cx="3989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大華大全排水前期水域生態資料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91A48A-3858-0AC2-66F4-B8BF1DAFFC33}"/>
              </a:ext>
            </a:extLst>
          </p:cNvPr>
          <p:cNvCxnSpPr>
            <a:cxnSpLocks/>
          </p:cNvCxnSpPr>
          <p:nvPr/>
        </p:nvCxnSpPr>
        <p:spPr>
          <a:xfrm>
            <a:off x="458200" y="668321"/>
            <a:ext cx="266981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458200" y="1138598"/>
            <a:ext cx="11545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生態資料參考本「大華大全排水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芙登溪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生態景觀池及綠色堤岸規劃設計委託技術服務」基本設計報告書以及台灣生物多樣性網絡。</a:t>
            </a:r>
          </a:p>
        </p:txBody>
      </p:sp>
      <p:sp>
        <p:nvSpPr>
          <p:cNvPr id="13" name="矩形 12"/>
          <p:cNvSpPr/>
          <p:nvPr/>
        </p:nvSpPr>
        <p:spPr>
          <a:xfrm>
            <a:off x="458200" y="771487"/>
            <a:ext cx="2755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生態背景資料</a:t>
            </a:r>
          </a:p>
        </p:txBody>
      </p:sp>
      <p:sp>
        <p:nvSpPr>
          <p:cNvPr id="14" name="矩形 13"/>
          <p:cNvSpPr/>
          <p:nvPr/>
        </p:nvSpPr>
        <p:spPr>
          <a:xfrm>
            <a:off x="458199" y="1852909"/>
            <a:ext cx="259257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魚類</a:t>
            </a:r>
            <a:endParaRPr lang="en-US" altLang="zh-TW" sz="1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魚類調查計計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種包含東部珍稀少見的菊池氏細鯽，主要台灣原生優勢物種為馬口魚、臺灣石賓、臺灣石鮒等，外來種以吳郭魚為主。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AutoNum type="circleNumWdWhitePlain" startAt="2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蝦蟹螺貝類</a:t>
            </a:r>
            <a:endParaRPr lang="en-US" altLang="zh-TW" sz="1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總計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蝦類以常見的粗糙沼蝦、多齒新米蝦為主，蟹類則有拉氏清溪蟹及雙色澤蟹，螺貝類則有川蜷、石田螺、臺灣蜆等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亦包含外來入侵種福壽螺，目前仍以原生種為優勢。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B182E92-F805-5DFE-DC22-7498801D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650" y="6439520"/>
            <a:ext cx="2743200" cy="365125"/>
          </a:xfrm>
        </p:spPr>
        <p:txBody>
          <a:bodyPr/>
          <a:lstStyle/>
          <a:p>
            <a:fld id="{98AF5547-D2A9-4C1A-9A49-F4687B1134CF}" type="slidenum">
              <a:rPr lang="zh-TW" altLang="en-US" smtClean="0"/>
              <a:t>2</a:t>
            </a:fld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1F096C8-D787-D477-9CE4-80E170D27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341" y="2309649"/>
            <a:ext cx="2381356" cy="157525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C5C3AE4B-9634-C541-1B8C-BC25A5A2B4E5}"/>
              </a:ext>
            </a:extLst>
          </p:cNvPr>
          <p:cNvSpPr/>
          <p:nvPr/>
        </p:nvSpPr>
        <p:spPr>
          <a:xfrm>
            <a:off x="4089893" y="4005391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菊池氏細鯽</a:t>
            </a:r>
            <a:endParaRPr lang="zh-TW" altLang="zh-TW" sz="11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E3F695D-36C7-F909-C9C0-5179CE720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840" y="2307213"/>
            <a:ext cx="2381358" cy="157525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E40DDB7-F4B5-F24B-3AA5-F52274292705}"/>
              </a:ext>
            </a:extLst>
          </p:cNvPr>
          <p:cNvSpPr/>
          <p:nvPr/>
        </p:nvSpPr>
        <p:spPr>
          <a:xfrm>
            <a:off x="6975393" y="4090757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馬口魚</a:t>
            </a:r>
            <a:endParaRPr lang="zh-TW" altLang="zh-TW" sz="11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B1A4E10-02BF-936A-CE27-A8323787C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8341" y="4399688"/>
            <a:ext cx="2381356" cy="159293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6B086DF-15E2-5AED-0774-D6E5852E30E2}"/>
              </a:ext>
            </a:extLst>
          </p:cNvPr>
          <p:cNvSpPr/>
          <p:nvPr/>
        </p:nvSpPr>
        <p:spPr>
          <a:xfrm>
            <a:off x="4086055" y="6176142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臺灣石賓</a:t>
            </a:r>
            <a:endParaRPr lang="zh-TW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440FFCE2-A37E-A0AD-1406-C5DAD593C7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73" t="4376" r="6217" b="11398"/>
          <a:stretch/>
        </p:blipFill>
        <p:spPr>
          <a:xfrm>
            <a:off x="6313275" y="4452360"/>
            <a:ext cx="2376472" cy="1575255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B7E0321E-5958-AC16-C5E4-C0AEA24FA1AD}"/>
              </a:ext>
            </a:extLst>
          </p:cNvPr>
          <p:cNvSpPr/>
          <p:nvPr/>
        </p:nvSpPr>
        <p:spPr>
          <a:xfrm>
            <a:off x="7042385" y="6225760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臺灣石鮒</a:t>
            </a:r>
            <a:endParaRPr lang="zh-TW" altLang="zh-TW" sz="11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A4641FED-2AF3-B45F-585D-05E30D4614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803" y="2315020"/>
            <a:ext cx="2368804" cy="157525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F6FEF7BB-1B9F-013C-8553-A2BFDABDD23C}"/>
              </a:ext>
            </a:extLst>
          </p:cNvPr>
          <p:cNvSpPr/>
          <p:nvPr/>
        </p:nvSpPr>
        <p:spPr>
          <a:xfrm>
            <a:off x="9717079" y="4175700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川蜷</a:t>
            </a:r>
            <a:endParaRPr lang="zh-TW" altLang="zh-TW" sz="11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EF647703-DB71-1F5C-4CF2-AC655D35BA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3106" y="4452360"/>
            <a:ext cx="2376472" cy="159934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87065AEF-7389-7BA4-3516-B30213E3A2EC}"/>
              </a:ext>
            </a:extLst>
          </p:cNvPr>
          <p:cNvSpPr/>
          <p:nvPr/>
        </p:nvSpPr>
        <p:spPr>
          <a:xfrm>
            <a:off x="9717079" y="6233566"/>
            <a:ext cx="91825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石田螺</a:t>
            </a:r>
            <a:endParaRPr lang="zh-TW" altLang="zh-TW" sz="11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6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 descr="一張含有 戶外, 植物, 樹狀, 橋樑 的圖片&#10;&#10;自動產生的描述">
            <a:extLst>
              <a:ext uri="{FF2B5EF4-FFF2-40B4-BE49-F238E27FC236}">
                <a16:creationId xmlns:a16="http://schemas.microsoft.com/office/drawing/2014/main" id="{72F55A4C-6870-E8B2-C39C-8DC27D9A7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361" y="5058372"/>
            <a:ext cx="1803324" cy="127915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5DCDF4B-F219-A864-D08E-16911BDF27A3}"/>
              </a:ext>
            </a:extLst>
          </p:cNvPr>
          <p:cNvSpPr txBox="1"/>
          <p:nvPr/>
        </p:nvSpPr>
        <p:spPr>
          <a:xfrm>
            <a:off x="458200" y="254018"/>
            <a:ext cx="418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大華大全排水域水生態現況與評析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91A48A-3858-0AC2-66F4-B8BF1DAFFC33}"/>
              </a:ext>
            </a:extLst>
          </p:cNvPr>
          <p:cNvCxnSpPr>
            <a:cxnSpLocks/>
          </p:cNvCxnSpPr>
          <p:nvPr/>
        </p:nvCxnSpPr>
        <p:spPr>
          <a:xfrm>
            <a:off x="458200" y="668321"/>
            <a:ext cx="266981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384272" y="1696856"/>
            <a:ext cx="3608101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</a:t>
            </a:r>
            <a:endParaRPr lang="en-US" altLang="zh-TW" sz="1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台灣蜆與圓蚌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為優勢物種，但部分區域已被礫石堆積，礫石堆上可發現多隻圓蚌與台灣蜆空殼。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石田螺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為優勢物種並有零星福壽螺；該河段馬藻多生長於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遮陰處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馬藻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周圍可觀察與捕獲到多隻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米蝦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流速較緩且深，水體較為混濁，底質以塊石為主，主要優勢物種為福壽螺。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B182E92-F805-5DFE-DC22-7498801D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790" y="6370337"/>
            <a:ext cx="2743200" cy="365125"/>
          </a:xfrm>
        </p:spPr>
        <p:txBody>
          <a:bodyPr/>
          <a:lstStyle/>
          <a:p>
            <a:fld id="{98AF5547-D2A9-4C1A-9A49-F4687B1134CF}" type="slidenum">
              <a:rPr lang="zh-TW" altLang="en-US" smtClean="0"/>
              <a:t>3</a:t>
            </a:fld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2421C2-3C9E-12D9-12C3-89292616AF78}"/>
              </a:ext>
            </a:extLst>
          </p:cNvPr>
          <p:cNvSpPr txBox="1"/>
          <p:nvPr/>
        </p:nvSpPr>
        <p:spPr>
          <a:xfrm>
            <a:off x="196059" y="804036"/>
            <a:ext cx="1890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蝦蟹螺貝類</a:t>
            </a:r>
            <a:endParaRPr lang="en-US" altLang="zh-TW" sz="18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BA109F-6542-1044-AE8A-8DBE77DD3C40}"/>
              </a:ext>
            </a:extLst>
          </p:cNvPr>
          <p:cNvSpPr txBox="1"/>
          <p:nvPr/>
        </p:nvSpPr>
        <p:spPr>
          <a:xfrm>
            <a:off x="458200" y="1169768"/>
            <a:ext cx="3482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蝦蟹螺貝類共記錄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種，包含圓蚌、台灣蜆、福壽螺、米蝦、石田螺。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E9F693A-8A85-E6CC-0725-ED777FBB00A3}"/>
              </a:ext>
            </a:extLst>
          </p:cNvPr>
          <p:cNvSpPr/>
          <p:nvPr/>
        </p:nvSpPr>
        <p:spPr>
          <a:xfrm>
            <a:off x="4822788" y="6449922"/>
            <a:ext cx="760266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圓蚌</a:t>
            </a:r>
            <a:endParaRPr lang="zh-TW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7C5B073-AE2F-9FC8-FF14-C43513B46AA2}"/>
              </a:ext>
            </a:extLst>
          </p:cNvPr>
          <p:cNvSpPr/>
          <p:nvPr/>
        </p:nvSpPr>
        <p:spPr>
          <a:xfrm>
            <a:off x="6752515" y="6430893"/>
            <a:ext cx="760266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台灣蜆</a:t>
            </a:r>
            <a:endParaRPr lang="zh-TW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5B83CCB-52DF-E58B-1282-BA0D194A15AF}"/>
              </a:ext>
            </a:extLst>
          </p:cNvPr>
          <p:cNvSpPr/>
          <p:nvPr/>
        </p:nvSpPr>
        <p:spPr>
          <a:xfrm>
            <a:off x="8682242" y="6430893"/>
            <a:ext cx="760266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馬藻</a:t>
            </a:r>
            <a:endParaRPr lang="zh-TW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361DE07-B206-1715-48ED-845F8DE059B7}"/>
              </a:ext>
            </a:extLst>
          </p:cNvPr>
          <p:cNvSpPr/>
          <p:nvPr/>
        </p:nvSpPr>
        <p:spPr>
          <a:xfrm>
            <a:off x="10569327" y="6430893"/>
            <a:ext cx="760266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米蝦</a:t>
            </a:r>
            <a:endParaRPr lang="zh-TW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56AAD4C-CC7A-D9D1-9E7A-6BFF4E1A24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019" b="23886"/>
          <a:stretch/>
        </p:blipFill>
        <p:spPr>
          <a:xfrm>
            <a:off x="4099540" y="1055716"/>
            <a:ext cx="7973450" cy="3952035"/>
          </a:xfrm>
          <a:prstGeom prst="rect">
            <a:avLst/>
          </a:prstGeom>
        </p:spPr>
      </p:pic>
      <p:sp>
        <p:nvSpPr>
          <p:cNvPr id="4" name="流程圖: 接點 3">
            <a:extLst>
              <a:ext uri="{FF2B5EF4-FFF2-40B4-BE49-F238E27FC236}">
                <a16:creationId xmlns:a16="http://schemas.microsoft.com/office/drawing/2014/main" id="{5DFCA598-F8AC-90DB-8585-0C9F6398E44D}"/>
              </a:ext>
            </a:extLst>
          </p:cNvPr>
          <p:cNvSpPr/>
          <p:nvPr/>
        </p:nvSpPr>
        <p:spPr>
          <a:xfrm>
            <a:off x="10569327" y="1305097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57B3D8E-2C44-AFFC-6602-F15688A018A2}"/>
              </a:ext>
            </a:extLst>
          </p:cNvPr>
          <p:cNvSpPr txBox="1"/>
          <p:nvPr/>
        </p:nvSpPr>
        <p:spPr>
          <a:xfrm>
            <a:off x="10078768" y="1495712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米蝦</a:t>
            </a:r>
          </a:p>
        </p:txBody>
      </p:sp>
      <p:sp>
        <p:nvSpPr>
          <p:cNvPr id="21" name="流程圖: 接點 20">
            <a:extLst>
              <a:ext uri="{FF2B5EF4-FFF2-40B4-BE49-F238E27FC236}">
                <a16:creationId xmlns:a16="http://schemas.microsoft.com/office/drawing/2014/main" id="{70E2F8D4-1939-F085-FF00-4E438D131107}"/>
              </a:ext>
            </a:extLst>
          </p:cNvPr>
          <p:cNvSpPr/>
          <p:nvPr/>
        </p:nvSpPr>
        <p:spPr>
          <a:xfrm>
            <a:off x="11220289" y="3735185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B5EC0D10-E9EE-F297-3453-B3952229413C}"/>
              </a:ext>
            </a:extLst>
          </p:cNvPr>
          <p:cNvSpPr txBox="1"/>
          <p:nvPr/>
        </p:nvSpPr>
        <p:spPr>
          <a:xfrm>
            <a:off x="10454620" y="3581296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福壽螺</a:t>
            </a:r>
          </a:p>
        </p:txBody>
      </p:sp>
      <p:sp>
        <p:nvSpPr>
          <p:cNvPr id="27" name="流程圖: 接點 26">
            <a:extLst>
              <a:ext uri="{FF2B5EF4-FFF2-40B4-BE49-F238E27FC236}">
                <a16:creationId xmlns:a16="http://schemas.microsoft.com/office/drawing/2014/main" id="{6033DC1F-ADFD-6C8E-0CDF-C5802FACFB0C}"/>
              </a:ext>
            </a:extLst>
          </p:cNvPr>
          <p:cNvSpPr/>
          <p:nvPr/>
        </p:nvSpPr>
        <p:spPr>
          <a:xfrm>
            <a:off x="8132104" y="2737657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58F95F2-2B85-C301-D0A2-14BE0E7C381A}"/>
              </a:ext>
            </a:extLst>
          </p:cNvPr>
          <p:cNvSpPr txBox="1"/>
          <p:nvPr/>
        </p:nvSpPr>
        <p:spPr>
          <a:xfrm>
            <a:off x="8191280" y="2721859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米蝦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A7438EA-DD51-4FA3-3F26-B0A4290CE0C4}"/>
              </a:ext>
            </a:extLst>
          </p:cNvPr>
          <p:cNvSpPr txBox="1"/>
          <p:nvPr/>
        </p:nvSpPr>
        <p:spPr>
          <a:xfrm>
            <a:off x="6254981" y="2679102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圓蚌</a:t>
            </a:r>
          </a:p>
        </p:txBody>
      </p:sp>
      <p:sp>
        <p:nvSpPr>
          <p:cNvPr id="30" name="流程圖: 接點 29">
            <a:extLst>
              <a:ext uri="{FF2B5EF4-FFF2-40B4-BE49-F238E27FC236}">
                <a16:creationId xmlns:a16="http://schemas.microsoft.com/office/drawing/2014/main" id="{10E7F01B-A213-4BB3-A7A7-7CCD8A442628}"/>
              </a:ext>
            </a:extLst>
          </p:cNvPr>
          <p:cNvSpPr/>
          <p:nvPr/>
        </p:nvSpPr>
        <p:spPr>
          <a:xfrm>
            <a:off x="6748243" y="2642822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1" name="流程圖: 接點 30">
            <a:extLst>
              <a:ext uri="{FF2B5EF4-FFF2-40B4-BE49-F238E27FC236}">
                <a16:creationId xmlns:a16="http://schemas.microsoft.com/office/drawing/2014/main" id="{60654FF2-53C9-EF3F-8020-F28638E51036}"/>
              </a:ext>
            </a:extLst>
          </p:cNvPr>
          <p:cNvSpPr/>
          <p:nvPr/>
        </p:nvSpPr>
        <p:spPr>
          <a:xfrm>
            <a:off x="5250359" y="3429000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D644C7D-6CA3-F7A1-FDDE-9469389F1E47}"/>
              </a:ext>
            </a:extLst>
          </p:cNvPr>
          <p:cNvSpPr txBox="1"/>
          <p:nvPr/>
        </p:nvSpPr>
        <p:spPr>
          <a:xfrm>
            <a:off x="5250359" y="3487190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台灣蜆</a:t>
            </a:r>
          </a:p>
        </p:txBody>
      </p:sp>
      <p:sp>
        <p:nvSpPr>
          <p:cNvPr id="33" name="流程圖: 接點 32">
            <a:extLst>
              <a:ext uri="{FF2B5EF4-FFF2-40B4-BE49-F238E27FC236}">
                <a16:creationId xmlns:a16="http://schemas.microsoft.com/office/drawing/2014/main" id="{76288EB2-9112-EBBB-1312-B1921D3FCE5E}"/>
              </a:ext>
            </a:extLst>
          </p:cNvPr>
          <p:cNvSpPr/>
          <p:nvPr/>
        </p:nvSpPr>
        <p:spPr>
          <a:xfrm>
            <a:off x="5445915" y="3312620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7840E2E-4228-4EFB-62CB-C39B453AD477}"/>
              </a:ext>
            </a:extLst>
          </p:cNvPr>
          <p:cNvSpPr txBox="1"/>
          <p:nvPr/>
        </p:nvSpPr>
        <p:spPr>
          <a:xfrm>
            <a:off x="4969952" y="2996430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圓蚌</a:t>
            </a:r>
          </a:p>
        </p:txBody>
      </p:sp>
      <p:sp>
        <p:nvSpPr>
          <p:cNvPr id="35" name="流程圖: 接點 34">
            <a:extLst>
              <a:ext uri="{FF2B5EF4-FFF2-40B4-BE49-F238E27FC236}">
                <a16:creationId xmlns:a16="http://schemas.microsoft.com/office/drawing/2014/main" id="{478BC2FE-A5A6-323C-E529-C6FAED8A91D8}"/>
              </a:ext>
            </a:extLst>
          </p:cNvPr>
          <p:cNvSpPr/>
          <p:nvPr/>
        </p:nvSpPr>
        <p:spPr>
          <a:xfrm>
            <a:off x="5635503" y="2967335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DC428CD-B8AD-B57A-F3C5-7FC87B49D8F0}"/>
              </a:ext>
            </a:extLst>
          </p:cNvPr>
          <p:cNvSpPr txBox="1"/>
          <p:nvPr/>
        </p:nvSpPr>
        <p:spPr>
          <a:xfrm>
            <a:off x="5630492" y="2938499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台灣蜆</a:t>
            </a:r>
          </a:p>
        </p:txBody>
      </p:sp>
      <p:sp>
        <p:nvSpPr>
          <p:cNvPr id="37" name="流程圖: 接點 36">
            <a:extLst>
              <a:ext uri="{FF2B5EF4-FFF2-40B4-BE49-F238E27FC236}">
                <a16:creationId xmlns:a16="http://schemas.microsoft.com/office/drawing/2014/main" id="{C462B95F-B68D-8C51-4015-7A41DAF8168C}"/>
              </a:ext>
            </a:extLst>
          </p:cNvPr>
          <p:cNvSpPr/>
          <p:nvPr/>
        </p:nvSpPr>
        <p:spPr>
          <a:xfrm>
            <a:off x="8601707" y="2292141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E57D10-98EE-0D6E-4D9C-DA896808400F}"/>
              </a:ext>
            </a:extLst>
          </p:cNvPr>
          <p:cNvSpPr txBox="1"/>
          <p:nvPr/>
        </p:nvSpPr>
        <p:spPr>
          <a:xfrm>
            <a:off x="7921976" y="2030207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石田螺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97AEEFB-D522-D1F6-BB8B-49D77D2A74AF}"/>
              </a:ext>
            </a:extLst>
          </p:cNvPr>
          <p:cNvSpPr/>
          <p:nvPr/>
        </p:nvSpPr>
        <p:spPr>
          <a:xfrm>
            <a:off x="4364182" y="4008160"/>
            <a:ext cx="2513421" cy="2011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淺流、細沙</a:t>
            </a:r>
            <a:r>
              <a:rPr lang="en-US" altLang="zh-TW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礫石、水質清澈</a:t>
            </a:r>
          </a:p>
        </p:txBody>
      </p:sp>
      <p:sp>
        <p:nvSpPr>
          <p:cNvPr id="41" name="流程圖: 接點 40">
            <a:extLst>
              <a:ext uri="{FF2B5EF4-FFF2-40B4-BE49-F238E27FC236}">
                <a16:creationId xmlns:a16="http://schemas.microsoft.com/office/drawing/2014/main" id="{1AD39EE6-B90A-ED01-B887-EF8117784B6E}"/>
              </a:ext>
            </a:extLst>
          </p:cNvPr>
          <p:cNvSpPr/>
          <p:nvPr/>
        </p:nvSpPr>
        <p:spPr>
          <a:xfrm>
            <a:off x="7965167" y="2758337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CFC08A00-4FFD-1C8D-3026-4613AA1B96E6}"/>
              </a:ext>
            </a:extLst>
          </p:cNvPr>
          <p:cNvSpPr txBox="1"/>
          <p:nvPr/>
        </p:nvSpPr>
        <p:spPr>
          <a:xfrm>
            <a:off x="7537822" y="2858916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馬藻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974FE4F-E3D9-D3C0-613B-F0A26A4E3241}"/>
              </a:ext>
            </a:extLst>
          </p:cNvPr>
          <p:cNvSpPr txBox="1"/>
          <p:nvPr/>
        </p:nvSpPr>
        <p:spPr>
          <a:xfrm>
            <a:off x="9758303" y="1125175"/>
            <a:ext cx="62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馬藻</a:t>
            </a:r>
          </a:p>
        </p:txBody>
      </p:sp>
      <p:sp>
        <p:nvSpPr>
          <p:cNvPr id="45" name="流程圖: 接點 44">
            <a:extLst>
              <a:ext uri="{FF2B5EF4-FFF2-40B4-BE49-F238E27FC236}">
                <a16:creationId xmlns:a16="http://schemas.microsoft.com/office/drawing/2014/main" id="{21FD2767-ED2A-579A-FA00-7E8A5683CF2B}"/>
              </a:ext>
            </a:extLst>
          </p:cNvPr>
          <p:cNvSpPr/>
          <p:nvPr/>
        </p:nvSpPr>
        <p:spPr>
          <a:xfrm>
            <a:off x="10380925" y="1271844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598B9A8-6793-1BE7-A402-FDEBEBBB88BC}"/>
              </a:ext>
            </a:extLst>
          </p:cNvPr>
          <p:cNvSpPr/>
          <p:nvPr/>
        </p:nvSpPr>
        <p:spPr>
          <a:xfrm>
            <a:off x="6938949" y="3227447"/>
            <a:ext cx="3383707" cy="20110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淺流、礫石、水質清澈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3C474E6-F42E-B93E-D1F5-0ABE702AD3F7}"/>
              </a:ext>
            </a:extLst>
          </p:cNvPr>
          <p:cNvSpPr/>
          <p:nvPr/>
        </p:nvSpPr>
        <p:spPr>
          <a:xfrm>
            <a:off x="10078768" y="4543987"/>
            <a:ext cx="1994222" cy="40601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深流、塊石、水質混濁</a:t>
            </a:r>
          </a:p>
        </p:txBody>
      </p:sp>
      <p:pic>
        <p:nvPicPr>
          <p:cNvPr id="49" name="圖片 48" descr="一張含有 戶外, 人員, 水, 無脊椎動物 的圖片&#10;&#10;自動產生的描述">
            <a:extLst>
              <a:ext uri="{FF2B5EF4-FFF2-40B4-BE49-F238E27FC236}">
                <a16:creationId xmlns:a16="http://schemas.microsoft.com/office/drawing/2014/main" id="{10834722-9448-C25E-4D83-B3C31F78BA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2" t="34930" r="33576" b="25333"/>
          <a:stretch/>
        </p:blipFill>
        <p:spPr>
          <a:xfrm>
            <a:off x="4292676" y="5053435"/>
            <a:ext cx="1820490" cy="1283460"/>
          </a:xfrm>
          <a:prstGeom prst="rect">
            <a:avLst/>
          </a:prstGeom>
        </p:spPr>
      </p:pic>
      <p:pic>
        <p:nvPicPr>
          <p:cNvPr id="51" name="圖片 50" descr="一張含有 人員, 戶外, 手指, 指甲 的圖片&#10;&#10;自動產生的描述">
            <a:extLst>
              <a:ext uri="{FF2B5EF4-FFF2-40B4-BE49-F238E27FC236}">
                <a16:creationId xmlns:a16="http://schemas.microsoft.com/office/drawing/2014/main" id="{6344B642-C0BE-648F-E324-F6B9EC0ACB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3" t="19878" r="24710" b="44687"/>
          <a:stretch/>
        </p:blipFill>
        <p:spPr>
          <a:xfrm>
            <a:off x="6214148" y="5049476"/>
            <a:ext cx="1803324" cy="129354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1B6098B-4B9D-8D76-ABB4-1B029F36DA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5" t="46279" r="34788" b="35575"/>
          <a:stretch/>
        </p:blipFill>
        <p:spPr bwMode="auto">
          <a:xfrm>
            <a:off x="10092318" y="5038731"/>
            <a:ext cx="1788902" cy="12935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180FAAC9-03C1-E46C-E33D-DCE965140F7E}"/>
              </a:ext>
            </a:extLst>
          </p:cNvPr>
          <p:cNvSpPr txBox="1"/>
          <p:nvPr/>
        </p:nvSpPr>
        <p:spPr>
          <a:xfrm>
            <a:off x="9436385" y="1977788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石田螺</a:t>
            </a:r>
          </a:p>
        </p:txBody>
      </p:sp>
      <p:sp>
        <p:nvSpPr>
          <p:cNvPr id="55" name="流程圖: 接點 54">
            <a:extLst>
              <a:ext uri="{FF2B5EF4-FFF2-40B4-BE49-F238E27FC236}">
                <a16:creationId xmlns:a16="http://schemas.microsoft.com/office/drawing/2014/main" id="{DB06E4DB-B7A8-090B-9386-985BDFDB0856}"/>
              </a:ext>
            </a:extLst>
          </p:cNvPr>
          <p:cNvSpPr/>
          <p:nvPr/>
        </p:nvSpPr>
        <p:spPr>
          <a:xfrm>
            <a:off x="9447109" y="1861544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BB727B1-5F7A-5F18-56E6-06A23AACAC35}"/>
              </a:ext>
            </a:extLst>
          </p:cNvPr>
          <p:cNvSpPr/>
          <p:nvPr/>
        </p:nvSpPr>
        <p:spPr>
          <a:xfrm>
            <a:off x="359118" y="3995287"/>
            <a:ext cx="3608101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評析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水域環境與水體皆適合台灣蜆與圓蚌生長，但推測由於日前颱風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杜蘇芮、海葵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造成該河段有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礫石堆積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，因此可發現許多圓蚌與台灣蜆空殼。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馬藻多生長於遮陰處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，因此推測與水溫有關，而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米蝦由於體型較小須躲避天敵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，因此多躲藏於馬藻裡。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由於該河段水體較為混濁且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缺乏濱溪與水中植生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，因此蝦蟹螺貝較少。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流程圖: 接點 56">
            <a:extLst>
              <a:ext uri="{FF2B5EF4-FFF2-40B4-BE49-F238E27FC236}">
                <a16:creationId xmlns:a16="http://schemas.microsoft.com/office/drawing/2014/main" id="{9C8BDFBE-A8FC-A31D-3231-B77EBFAA2EC0}"/>
              </a:ext>
            </a:extLst>
          </p:cNvPr>
          <p:cNvSpPr/>
          <p:nvPr/>
        </p:nvSpPr>
        <p:spPr>
          <a:xfrm>
            <a:off x="5693692" y="2663183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277D6C35-DBEB-DDF1-096A-C8760F3D3EF1}"/>
              </a:ext>
            </a:extLst>
          </p:cNvPr>
          <p:cNvSpPr txBox="1"/>
          <p:nvPr/>
        </p:nvSpPr>
        <p:spPr>
          <a:xfrm>
            <a:off x="4993103" y="2326311"/>
            <a:ext cx="7602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水丁香</a:t>
            </a:r>
          </a:p>
        </p:txBody>
      </p:sp>
    </p:spTree>
    <p:extLst>
      <p:ext uri="{BB962C8B-B14F-4D97-AF65-F5344CB8AC3E}">
        <p14:creationId xmlns:p14="http://schemas.microsoft.com/office/powerpoint/2010/main" val="272240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DCDF4B-F219-A864-D08E-16911BDF27A3}"/>
              </a:ext>
            </a:extLst>
          </p:cNvPr>
          <p:cNvSpPr txBox="1"/>
          <p:nvPr/>
        </p:nvSpPr>
        <p:spPr>
          <a:xfrm>
            <a:off x="458200" y="254018"/>
            <a:ext cx="3465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大華大全排水水域生態現況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91A48A-3858-0AC2-66F4-B8BF1DAFFC33}"/>
              </a:ext>
            </a:extLst>
          </p:cNvPr>
          <p:cNvCxnSpPr>
            <a:cxnSpLocks/>
          </p:cNvCxnSpPr>
          <p:nvPr/>
        </p:nvCxnSpPr>
        <p:spPr>
          <a:xfrm>
            <a:off x="458200" y="668321"/>
            <a:ext cx="266981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365383" y="1814076"/>
            <a:ext cx="3847738" cy="3534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+mj-lt"/>
              <a:buAutoNum type="alphaUcPeriod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</a:t>
            </a:r>
            <a:endParaRPr lang="en-US" altLang="zh-TW" sz="1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全段目視皆以馬口魚、臺灣石賓、臺灣石鮒為主，岸邊緩流則多為幼魚。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外來種吳郭魚則多集中於下游處。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+mj-lt"/>
              <a:buAutoNum type="alphaUcPeriod" startAt="2"/>
            </a:pP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評析</a:t>
            </a:r>
            <a:endParaRPr lang="en-US" altLang="zh-TW" sz="1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整體而言，該河段優勢魚類仍以原生種為主，但於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流速較慢且躲藏處較少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缺乏溪濱帶與水中植生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的河段可觀察到較多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吳郭魚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的蹤跡；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臺灣石賓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由於其習性，因此多出現於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瀨區且水中植生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較多處；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馬口魚與臺灣石鮒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多出現於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淺灘或岸邊緩流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，其出現頻率與</a:t>
            </a:r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水生植生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成正比。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B182E92-F805-5DFE-DC22-7498801D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4674" y="6370337"/>
            <a:ext cx="2743200" cy="365125"/>
          </a:xfrm>
        </p:spPr>
        <p:txBody>
          <a:bodyPr/>
          <a:lstStyle/>
          <a:p>
            <a:fld id="{98AF5547-D2A9-4C1A-9A49-F4687B1134CF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2421C2-3C9E-12D9-12C3-89292616AF78}"/>
              </a:ext>
            </a:extLst>
          </p:cNvPr>
          <p:cNvSpPr txBox="1"/>
          <p:nvPr/>
        </p:nvSpPr>
        <p:spPr>
          <a:xfrm>
            <a:off x="204371" y="864770"/>
            <a:ext cx="1890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AutoNum type="circleNumWdWhitePlain" startAt="2"/>
            </a:pP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魚類</a:t>
            </a:r>
            <a:endParaRPr lang="en-US" altLang="zh-TW" sz="18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BA109F-6542-1044-AE8A-8DBE77DD3C40}"/>
              </a:ext>
            </a:extLst>
          </p:cNvPr>
          <p:cNvSpPr txBox="1"/>
          <p:nvPr/>
        </p:nvSpPr>
        <p:spPr>
          <a:xfrm>
            <a:off x="458199" y="1234102"/>
            <a:ext cx="104979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台灣原生優勢物種為馬口魚、臺灣石賓、臺灣石鮒等，外來種以吳郭魚為主。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90A1D82-D4CD-B6EE-8290-511175482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019" b="23886"/>
          <a:stretch/>
        </p:blipFill>
        <p:spPr>
          <a:xfrm>
            <a:off x="4332846" y="1541879"/>
            <a:ext cx="7785028" cy="395203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EC3A874-6F8A-44A8-2E34-2B8A64498C44}"/>
              </a:ext>
            </a:extLst>
          </p:cNvPr>
          <p:cNvSpPr/>
          <p:nvPr/>
        </p:nvSpPr>
        <p:spPr>
          <a:xfrm>
            <a:off x="4869011" y="4573806"/>
            <a:ext cx="2513421" cy="2011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淺流、細沙</a:t>
            </a:r>
            <a:r>
              <a:rPr lang="en-US" altLang="zh-TW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礫石、水質清澈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1A91F5-E59E-9B35-586F-6B65E4F5670F}"/>
              </a:ext>
            </a:extLst>
          </p:cNvPr>
          <p:cNvSpPr/>
          <p:nvPr/>
        </p:nvSpPr>
        <p:spPr>
          <a:xfrm>
            <a:off x="7202903" y="4090291"/>
            <a:ext cx="3383707" cy="20110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淺流、礫石、水質清澈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EB67B2-E2B4-FB74-07EA-F8AB4195B45A}"/>
              </a:ext>
            </a:extLst>
          </p:cNvPr>
          <p:cNvSpPr/>
          <p:nvPr/>
        </p:nvSpPr>
        <p:spPr>
          <a:xfrm>
            <a:off x="10123651" y="4696619"/>
            <a:ext cx="1994222" cy="2216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深流、塊石、水質混濁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B3716BA-69B7-5D70-FF09-ECD6D3AFB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44" y="5567524"/>
            <a:ext cx="1557251" cy="1167938"/>
          </a:xfrm>
          <a:prstGeom prst="rect">
            <a:avLst/>
          </a:prstGeom>
        </p:spPr>
      </p:pic>
      <p:sp>
        <p:nvSpPr>
          <p:cNvPr id="12" name="流程圖: 接點 11">
            <a:extLst>
              <a:ext uri="{FF2B5EF4-FFF2-40B4-BE49-F238E27FC236}">
                <a16:creationId xmlns:a16="http://schemas.microsoft.com/office/drawing/2014/main" id="{FDE05E26-4DEB-90D3-4EFF-8999660A8C05}"/>
              </a:ext>
            </a:extLst>
          </p:cNvPr>
          <p:cNvSpPr/>
          <p:nvPr/>
        </p:nvSpPr>
        <p:spPr>
          <a:xfrm>
            <a:off x="11268651" y="4380540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D3C36AA-7215-EEF6-4B45-5A196EC8EEAD}"/>
              </a:ext>
            </a:extLst>
          </p:cNvPr>
          <p:cNvSpPr txBox="1"/>
          <p:nvPr/>
        </p:nvSpPr>
        <p:spPr>
          <a:xfrm>
            <a:off x="11307315" y="4099789"/>
            <a:ext cx="76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吳郭魚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15" name="流程圖: 接點 14">
            <a:extLst>
              <a:ext uri="{FF2B5EF4-FFF2-40B4-BE49-F238E27FC236}">
                <a16:creationId xmlns:a16="http://schemas.microsoft.com/office/drawing/2014/main" id="{D47AB992-51DC-CA71-81B5-FD54EB5306DF}"/>
              </a:ext>
            </a:extLst>
          </p:cNvPr>
          <p:cNvSpPr/>
          <p:nvPr/>
        </p:nvSpPr>
        <p:spPr>
          <a:xfrm>
            <a:off x="11326840" y="2913333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5FA5282-4781-CA9B-FA04-97CA55BF858D}"/>
              </a:ext>
            </a:extLst>
          </p:cNvPr>
          <p:cNvSpPr txBox="1"/>
          <p:nvPr/>
        </p:nvSpPr>
        <p:spPr>
          <a:xfrm>
            <a:off x="10506712" y="2777275"/>
            <a:ext cx="76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吳郭魚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BA5EB31-543B-2ADE-6650-316041E87CDD}"/>
              </a:ext>
            </a:extLst>
          </p:cNvPr>
          <p:cNvSpPr txBox="1"/>
          <p:nvPr/>
        </p:nvSpPr>
        <p:spPr>
          <a:xfrm>
            <a:off x="11326840" y="2777275"/>
            <a:ext cx="98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臺灣石鮒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18" name="流程圖: 接點 17">
            <a:extLst>
              <a:ext uri="{FF2B5EF4-FFF2-40B4-BE49-F238E27FC236}">
                <a16:creationId xmlns:a16="http://schemas.microsoft.com/office/drawing/2014/main" id="{BF114FCF-3306-F03A-44E5-42DEBFE70E4C}"/>
              </a:ext>
            </a:extLst>
          </p:cNvPr>
          <p:cNvSpPr/>
          <p:nvPr/>
        </p:nvSpPr>
        <p:spPr>
          <a:xfrm>
            <a:off x="10688085" y="1755886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5DD5A7E-4B6F-6EAA-6AFC-9E19B2067B24}"/>
              </a:ext>
            </a:extLst>
          </p:cNvPr>
          <p:cNvSpPr txBox="1"/>
          <p:nvPr/>
        </p:nvSpPr>
        <p:spPr>
          <a:xfrm>
            <a:off x="9968637" y="1991185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臺灣石賓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pic>
        <p:nvPicPr>
          <p:cNvPr id="21" name="圖片 20" descr="一張含有 戶外, 植物, 樹狀, 橋樑 的圖片&#10;&#10;自動產生的描述">
            <a:extLst>
              <a:ext uri="{FF2B5EF4-FFF2-40B4-BE49-F238E27FC236}">
                <a16:creationId xmlns:a16="http://schemas.microsoft.com/office/drawing/2014/main" id="{C47AE7BA-BA5F-8415-9290-E025E5890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260" y="5567524"/>
            <a:ext cx="1557251" cy="1167938"/>
          </a:xfrm>
          <a:prstGeom prst="rect">
            <a:avLst/>
          </a:prstGeom>
        </p:spPr>
      </p:pic>
      <p:pic>
        <p:nvPicPr>
          <p:cNvPr id="23" name="圖片 22" descr="一張含有 戶外, 植物, 樹狀, 河流 的圖片&#10;&#10;自動產生的描述">
            <a:extLst>
              <a:ext uri="{FF2B5EF4-FFF2-40B4-BE49-F238E27FC236}">
                <a16:creationId xmlns:a16="http://schemas.microsoft.com/office/drawing/2014/main" id="{012B9C5A-F562-3AB8-0238-3043B4C5B9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892" y="5567524"/>
            <a:ext cx="1723505" cy="1219019"/>
          </a:xfrm>
          <a:prstGeom prst="rect">
            <a:avLst/>
          </a:prstGeom>
        </p:spPr>
      </p:pic>
      <p:sp>
        <p:nvSpPr>
          <p:cNvPr id="24" name="流程圖: 接點 23">
            <a:extLst>
              <a:ext uri="{FF2B5EF4-FFF2-40B4-BE49-F238E27FC236}">
                <a16:creationId xmlns:a16="http://schemas.microsoft.com/office/drawing/2014/main" id="{1FEBE717-6AD7-A266-DBD5-4D02C494FA65}"/>
              </a:ext>
            </a:extLst>
          </p:cNvPr>
          <p:cNvSpPr/>
          <p:nvPr/>
        </p:nvSpPr>
        <p:spPr>
          <a:xfrm>
            <a:off x="8196265" y="3221430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927F39C-94B8-46E4-1857-BBF93CDB0300}"/>
              </a:ext>
            </a:extLst>
          </p:cNvPr>
          <p:cNvSpPr txBox="1"/>
          <p:nvPr/>
        </p:nvSpPr>
        <p:spPr>
          <a:xfrm>
            <a:off x="7861503" y="2585742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臺灣石賓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5E39A74-3197-9AF6-A8D5-307C600C8F4B}"/>
              </a:ext>
            </a:extLst>
          </p:cNvPr>
          <p:cNvSpPr txBox="1"/>
          <p:nvPr/>
        </p:nvSpPr>
        <p:spPr>
          <a:xfrm>
            <a:off x="7976548" y="3333249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臺灣石鮒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28" name="流程圖: 接點 27">
            <a:extLst>
              <a:ext uri="{FF2B5EF4-FFF2-40B4-BE49-F238E27FC236}">
                <a16:creationId xmlns:a16="http://schemas.microsoft.com/office/drawing/2014/main" id="{8AE931D1-AE58-33CB-CD44-3BD646EE00C8}"/>
              </a:ext>
            </a:extLst>
          </p:cNvPr>
          <p:cNvSpPr/>
          <p:nvPr/>
        </p:nvSpPr>
        <p:spPr>
          <a:xfrm>
            <a:off x="9254752" y="2528201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2CB416A-FAA2-B646-D145-72739C5BE2FB}"/>
              </a:ext>
            </a:extLst>
          </p:cNvPr>
          <p:cNvSpPr txBox="1"/>
          <p:nvPr/>
        </p:nvSpPr>
        <p:spPr>
          <a:xfrm>
            <a:off x="8879950" y="2698210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馬口魚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804CCB4-ECE0-ED3D-99F0-4C511BF24655}"/>
              </a:ext>
            </a:extLst>
          </p:cNvPr>
          <p:cNvSpPr txBox="1"/>
          <p:nvPr/>
        </p:nvSpPr>
        <p:spPr>
          <a:xfrm>
            <a:off x="8932808" y="1968176"/>
            <a:ext cx="76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吳郭魚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31" name="流程圖: 接點 30">
            <a:extLst>
              <a:ext uri="{FF2B5EF4-FFF2-40B4-BE49-F238E27FC236}">
                <a16:creationId xmlns:a16="http://schemas.microsoft.com/office/drawing/2014/main" id="{DC64C630-011B-97A8-49A9-7C9BC217196D}"/>
              </a:ext>
            </a:extLst>
          </p:cNvPr>
          <p:cNvSpPr/>
          <p:nvPr/>
        </p:nvSpPr>
        <p:spPr>
          <a:xfrm>
            <a:off x="7719455" y="3271400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8B3A117-398D-78BE-325B-E9A7B05B6BFD}"/>
              </a:ext>
            </a:extLst>
          </p:cNvPr>
          <p:cNvSpPr txBox="1"/>
          <p:nvPr/>
        </p:nvSpPr>
        <p:spPr>
          <a:xfrm>
            <a:off x="7314738" y="3352534"/>
            <a:ext cx="76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吳郭魚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8BD419B-285D-7306-3222-B06C291E324D}"/>
              </a:ext>
            </a:extLst>
          </p:cNvPr>
          <p:cNvSpPr txBox="1"/>
          <p:nvPr/>
        </p:nvSpPr>
        <p:spPr>
          <a:xfrm>
            <a:off x="7202903" y="2659352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馬口魚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pic>
        <p:nvPicPr>
          <p:cNvPr id="35" name="圖片 34" descr="一張含有 戶外, 天空, 植物, 樹狀 的圖片&#10;&#10;自動產生的描述">
            <a:extLst>
              <a:ext uri="{FF2B5EF4-FFF2-40B4-BE49-F238E27FC236}">
                <a16:creationId xmlns:a16="http://schemas.microsoft.com/office/drawing/2014/main" id="{4799FA69-B77A-4B7C-91E3-28C7B420C2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21" y="5530718"/>
            <a:ext cx="1723505" cy="1292629"/>
          </a:xfrm>
          <a:prstGeom prst="rect">
            <a:avLst/>
          </a:prstGeom>
        </p:spPr>
      </p:pic>
      <p:sp>
        <p:nvSpPr>
          <p:cNvPr id="36" name="流程圖: 接點 35">
            <a:extLst>
              <a:ext uri="{FF2B5EF4-FFF2-40B4-BE49-F238E27FC236}">
                <a16:creationId xmlns:a16="http://schemas.microsoft.com/office/drawing/2014/main" id="{CE84B78F-30B6-C790-59AE-F268B1F78476}"/>
              </a:ext>
            </a:extLst>
          </p:cNvPr>
          <p:cNvSpPr/>
          <p:nvPr/>
        </p:nvSpPr>
        <p:spPr>
          <a:xfrm>
            <a:off x="6224587" y="2999652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B0CCEB5-7EBB-EFAF-A41F-A46CE29905CE}"/>
              </a:ext>
            </a:extLst>
          </p:cNvPr>
          <p:cNvSpPr txBox="1"/>
          <p:nvPr/>
        </p:nvSpPr>
        <p:spPr>
          <a:xfrm>
            <a:off x="5807355" y="2397742"/>
            <a:ext cx="98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臺灣石鮒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B53E067-E191-A8FF-8478-0EAA51118BDB}"/>
              </a:ext>
            </a:extLst>
          </p:cNvPr>
          <p:cNvSpPr txBox="1"/>
          <p:nvPr/>
        </p:nvSpPr>
        <p:spPr>
          <a:xfrm>
            <a:off x="6006072" y="3090924"/>
            <a:ext cx="9182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馬口魚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39" name="流程圖: 接點 38">
            <a:extLst>
              <a:ext uri="{FF2B5EF4-FFF2-40B4-BE49-F238E27FC236}">
                <a16:creationId xmlns:a16="http://schemas.microsoft.com/office/drawing/2014/main" id="{4B8CE0D3-2D0F-C302-CDCA-5D5EDE0A3DC2}"/>
              </a:ext>
            </a:extLst>
          </p:cNvPr>
          <p:cNvSpPr/>
          <p:nvPr/>
        </p:nvSpPr>
        <p:spPr>
          <a:xfrm>
            <a:off x="5404398" y="3966739"/>
            <a:ext cx="58189" cy="5819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AAD3FE4-68DA-1208-0DF5-F4244EBD85E8}"/>
              </a:ext>
            </a:extLst>
          </p:cNvPr>
          <p:cNvSpPr txBox="1"/>
          <p:nvPr/>
        </p:nvSpPr>
        <p:spPr>
          <a:xfrm>
            <a:off x="4899903" y="3406715"/>
            <a:ext cx="98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馬口魚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36A5E17-0B4A-6449-FD91-4DD384F9E78D}"/>
              </a:ext>
            </a:extLst>
          </p:cNvPr>
          <p:cNvSpPr txBox="1"/>
          <p:nvPr/>
        </p:nvSpPr>
        <p:spPr>
          <a:xfrm>
            <a:off x="5092546" y="4807425"/>
            <a:ext cx="1711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外來種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本土種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1:35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60E2BE27-6192-0FDC-B70D-1C82DD65DFF5}"/>
              </a:ext>
            </a:extLst>
          </p:cNvPr>
          <p:cNvSpPr txBox="1"/>
          <p:nvPr/>
        </p:nvSpPr>
        <p:spPr>
          <a:xfrm>
            <a:off x="5249152" y="4055951"/>
            <a:ext cx="76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吳郭魚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隻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3920CA6A-32D7-147C-9FA1-37D4273AD1A3}"/>
              </a:ext>
            </a:extLst>
          </p:cNvPr>
          <p:cNvSpPr txBox="1"/>
          <p:nvPr/>
        </p:nvSpPr>
        <p:spPr>
          <a:xfrm>
            <a:off x="7987455" y="4644596"/>
            <a:ext cx="1711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外來種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本土種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14:68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D7F6380-16C6-75FE-FA3F-B115FBB880DF}"/>
              </a:ext>
            </a:extLst>
          </p:cNvPr>
          <p:cNvSpPr txBox="1"/>
          <p:nvPr/>
        </p:nvSpPr>
        <p:spPr>
          <a:xfrm>
            <a:off x="10302356" y="4970694"/>
            <a:ext cx="1711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外來種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本土種</a:t>
            </a:r>
            <a:endParaRPr lang="en-US" altLang="zh-TW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31:11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36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5DCDF4B-F219-A864-D08E-16911BDF27A3}"/>
              </a:ext>
            </a:extLst>
          </p:cNvPr>
          <p:cNvSpPr txBox="1"/>
          <p:nvPr/>
        </p:nvSpPr>
        <p:spPr>
          <a:xfrm>
            <a:off x="458200" y="254018"/>
            <a:ext cx="4579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生態友善策略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91A48A-3858-0AC2-66F4-B8BF1DAFFC33}"/>
              </a:ext>
            </a:extLst>
          </p:cNvPr>
          <p:cNvCxnSpPr>
            <a:cxnSpLocks/>
          </p:cNvCxnSpPr>
          <p:nvPr/>
        </p:nvCxnSpPr>
        <p:spPr>
          <a:xfrm>
            <a:off x="458200" y="668321"/>
            <a:ext cx="266981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B182E92-F805-5DFE-DC22-7498801D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4674" y="6370337"/>
            <a:ext cx="2743200" cy="365125"/>
          </a:xfrm>
        </p:spPr>
        <p:txBody>
          <a:bodyPr/>
          <a:lstStyle/>
          <a:p>
            <a:fld id="{98AF5547-D2A9-4C1A-9A49-F4687B1134CF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2421C2-3C9E-12D9-12C3-89292616AF78}"/>
              </a:ext>
            </a:extLst>
          </p:cNvPr>
          <p:cNvSpPr txBox="1"/>
          <p:nvPr/>
        </p:nvSpPr>
        <p:spPr>
          <a:xfrm>
            <a:off x="463741" y="833087"/>
            <a:ext cx="2813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生態友善建議</a:t>
            </a:r>
            <a:endParaRPr lang="en-US" altLang="zh-TW" sz="18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BA109F-6542-1044-AE8A-8DBE77DD3C40}"/>
              </a:ext>
            </a:extLst>
          </p:cNvPr>
          <p:cNvSpPr txBox="1"/>
          <p:nvPr/>
        </p:nvSpPr>
        <p:spPr>
          <a:xfrm>
            <a:off x="458199" y="1234102"/>
            <a:ext cx="11204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生態友善建議為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施工中避免高濁度水體流入河道、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保全水中的水生植生、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溪濱帶植生的保全、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避免工程所產生的沙土流入河道。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B3B070E-5C95-C2F3-5678-F690C9DF06F8}"/>
              </a:ext>
            </a:extLst>
          </p:cNvPr>
          <p:cNvSpPr txBox="1"/>
          <p:nvPr/>
        </p:nvSpPr>
        <p:spPr>
          <a:xfrm>
            <a:off x="458199" y="1879193"/>
            <a:ext cx="3249277" cy="4153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施工中避免高濁度水體流入河道</a:t>
            </a:r>
          </a:p>
          <a:p>
            <a:pPr marR="0" lvl="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該河段雖多以原生種為主，但仍有零星吳郭魚分布於各區域，由於原生魚類對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水質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要求比吳郭魚高，因此過度的擾動水體可能造成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吳郭魚族群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於施工期間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擴散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42900" marR="0" lvl="0" indent="-34290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 startAt="2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保全水中的水生與溪濱植生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lvl="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由生態調查可知，河道中的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幼魚與蝦類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多集中於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水中植生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旁，且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原生魚類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出現頻率與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水生植生成正比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，施工中應避免擾動到水生與溪濱植生。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marR="0" lvl="0" indent="-34290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 startAt="3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避免工程所產生的沙土流入河道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lvl="0" algn="just">
              <a:lnSpc>
                <a:spcPts val="18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由於該河段原生水中生物皆有明顯的棲地依賴性，如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台灣蜆與圓蚌需要細沙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馬口魚與臺灣石鮒需要礫石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，如有過度砂石進入河道，可能改變其棲地型態。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A2AEBDF-C54B-7C84-904C-F047F902A53A}"/>
              </a:ext>
            </a:extLst>
          </p:cNvPr>
          <p:cNvSpPr/>
          <p:nvPr/>
        </p:nvSpPr>
        <p:spPr>
          <a:xfrm>
            <a:off x="8937184" y="6478660"/>
            <a:ext cx="168271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溪濱植生帶</a:t>
            </a:r>
            <a:endParaRPr lang="en-US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D734FFF-288D-4B9C-721D-F2CC9168AB72}"/>
              </a:ext>
            </a:extLst>
          </p:cNvPr>
          <p:cNvSpPr/>
          <p:nvPr/>
        </p:nvSpPr>
        <p:spPr>
          <a:xfrm>
            <a:off x="9063562" y="4096476"/>
            <a:ext cx="168271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避免擾動底質與水體</a:t>
            </a:r>
            <a:endParaRPr lang="en-US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圖片 5" descr="一張含有 戶外, 草, 大自然, 山脈 的圖片&#10;&#10;自動產生的描述">
            <a:extLst>
              <a:ext uri="{FF2B5EF4-FFF2-40B4-BE49-F238E27FC236}">
                <a16:creationId xmlns:a16="http://schemas.microsoft.com/office/drawing/2014/main" id="{E6DD8ADC-4033-8BAE-9054-3F4217756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71" y="2002954"/>
            <a:ext cx="2588029" cy="1941022"/>
          </a:xfrm>
          <a:prstGeom prst="rect">
            <a:avLst/>
          </a:prstGeom>
        </p:spPr>
      </p:pic>
      <p:pic>
        <p:nvPicPr>
          <p:cNvPr id="20" name="圖片 19" descr="一張含有 地面, 戶外, 植物, 洞 的圖片&#10;&#10;自動產生的描述">
            <a:extLst>
              <a:ext uri="{FF2B5EF4-FFF2-40B4-BE49-F238E27FC236}">
                <a16:creationId xmlns:a16="http://schemas.microsoft.com/office/drawing/2014/main" id="{996D7718-25AA-F33E-B411-3D3EF8EDA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70" y="4348286"/>
            <a:ext cx="2588029" cy="1941021"/>
          </a:xfrm>
          <a:prstGeom prst="rect">
            <a:avLst/>
          </a:prstGeom>
        </p:spPr>
      </p:pic>
      <p:pic>
        <p:nvPicPr>
          <p:cNvPr id="16" name="圖片 15" descr="一張含有 戶外, 水, 地面, 大自然 的圖片&#10;&#10;自動產生的描述">
            <a:extLst>
              <a:ext uri="{FF2B5EF4-FFF2-40B4-BE49-F238E27FC236}">
                <a16:creationId xmlns:a16="http://schemas.microsoft.com/office/drawing/2014/main" id="{8FE1048B-A0F6-1D3A-25B9-37C43CA601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906" y="4440005"/>
            <a:ext cx="2588028" cy="1941021"/>
          </a:xfrm>
          <a:prstGeom prst="rect">
            <a:avLst/>
          </a:prstGeom>
        </p:spPr>
      </p:pic>
      <p:pic>
        <p:nvPicPr>
          <p:cNvPr id="18" name="圖片 17" descr="一張含有 地面, 戶外, 礫石, 卵石 的圖片&#10;&#10;自動產生的描述">
            <a:extLst>
              <a:ext uri="{FF2B5EF4-FFF2-40B4-BE49-F238E27FC236}">
                <a16:creationId xmlns:a16="http://schemas.microsoft.com/office/drawing/2014/main" id="{4F1C06FA-50E9-6C0D-6160-F32D185CF0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526" y="1974572"/>
            <a:ext cx="2588028" cy="1941021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36ECCE6-C837-E4EE-AC0D-D84BF6F687C4}"/>
              </a:ext>
            </a:extLst>
          </p:cNvPr>
          <p:cNvSpPr/>
          <p:nvPr/>
        </p:nvSpPr>
        <p:spPr>
          <a:xfrm>
            <a:off x="5037513" y="4043154"/>
            <a:ext cx="168271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水生植生</a:t>
            </a:r>
            <a:r>
              <a:rPr lang="en-US" altLang="zh-TW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馬藻</a:t>
            </a:r>
            <a:endParaRPr lang="en-US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D29C2EB-1962-5AAE-C7F9-CF774FF0D7C4}"/>
              </a:ext>
            </a:extLst>
          </p:cNvPr>
          <p:cNvSpPr/>
          <p:nvPr/>
        </p:nvSpPr>
        <p:spPr>
          <a:xfrm>
            <a:off x="5037513" y="6449922"/>
            <a:ext cx="1682712" cy="2059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kern="26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避免擾動底質與水體</a:t>
            </a:r>
            <a:endParaRPr lang="en-US" altLang="zh-TW" sz="1100" b="1" kern="26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68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1204</Words>
  <Application>Microsoft Office PowerPoint</Application>
  <PresentationFormat>寬螢幕</PresentationFormat>
  <Paragraphs>114</Paragraphs>
  <Slides>5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微軟正黑體</vt:lpstr>
      <vt:lpstr>標楷體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ALEX SONG</dc:creator>
  <cp:lastModifiedBy>ALEX SONG</cp:lastModifiedBy>
  <cp:revision>60</cp:revision>
  <dcterms:created xsi:type="dcterms:W3CDTF">2023-08-07T00:40:23Z</dcterms:created>
  <dcterms:modified xsi:type="dcterms:W3CDTF">2023-09-23T02:00:44Z</dcterms:modified>
</cp:coreProperties>
</file>